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49" r:id="rId58"/>
    <p:sldId id="350" r:id="rId59"/>
    <p:sldId id="351" r:id="rId60"/>
    <p:sldId id="312" r:id="rId61"/>
    <p:sldId id="313" r:id="rId62"/>
    <p:sldId id="315" r:id="rId63"/>
    <p:sldId id="314" r:id="rId64"/>
    <p:sldId id="317" r:id="rId65"/>
    <p:sldId id="316" r:id="rId66"/>
    <p:sldId id="318" r:id="rId67"/>
    <p:sldId id="319" r:id="rId68"/>
    <p:sldId id="320" r:id="rId69"/>
    <p:sldId id="321" r:id="rId70"/>
    <p:sldId id="322" r:id="rId71"/>
    <p:sldId id="325" r:id="rId72"/>
    <p:sldId id="323" r:id="rId73"/>
    <p:sldId id="324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6" r:id="rId84"/>
    <p:sldId id="335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B2DFA-2267-4083-8E78-674766C2872E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8390C-9059-4BBE-B3FF-5C476D43EF2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389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8390C-9059-4BBE-B3FF-5C476D43EF23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920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FC773-5E1F-BA33-5790-0FF617E28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36978-C748-A45E-BEE4-4DF8FEA94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228EE-5CEC-F21D-6143-502737742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55FA8-0CCB-42E3-A0E1-B4C284C00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8390C-9059-4BBE-B3FF-5C476D43EF23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039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8C0C3-4992-2840-0A0D-C54F7964F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2D113-A71F-84B3-3669-C3A46980D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B9937-2C70-4A02-62A7-12D765998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6F42B-3228-1A64-257D-6FD157C84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8390C-9059-4BBE-B3FF-5C476D43EF23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602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8390C-9059-4BBE-B3FF-5C476D43EF23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094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9F702-D088-E182-BCD9-8D7613B1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10F00-5C3E-B9A9-9FBA-725DCD443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172E1-BFC3-5BC5-8625-8462F6FBE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C76FE-F42D-E67E-BA92-4C6324A25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8390C-9059-4BBE-B3FF-5C476D43EF23}" type="slidenum">
              <a:rPr lang="LID4096" smtClean="0"/>
              <a:t>60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286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43C7-DEAE-94E9-F853-6165EF627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3D38E-87DA-E9AA-ABE5-3BB271E89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6C66D-530C-1D46-839B-9E465C52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B9DE8-649B-B767-2A4B-03D21993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D0F26-7804-050F-6C01-CE4B1511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204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06E0-6456-D6BC-061A-2D6BC2C9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5A854-1F40-57C6-9F87-F1BCCD1A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9BB93-C1A9-38FC-FA57-20805991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E066E-FFF6-2E81-9CB1-7F3EF372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E0ADA-885D-1F29-16BE-EF0B6FF6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278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7B33B-61AB-5003-E9FC-AA66B286D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3151B-6140-EAAF-2282-38B7F9060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C352D-B1EF-C14B-6D59-FE866512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80DB4-D366-174B-A42A-3D59294D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3538A-C34B-683A-CA57-2AA842A1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12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3900-FB4F-D29F-79EA-7AB5B2F1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D42AF-322B-6D1C-8DF1-FA6A18F97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6EC4E-7EC8-83FC-1292-40DF4261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6372E-0F2B-58B8-DAF6-F3BB1C5F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539A4-6BF6-D6E0-9A06-01F51793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949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0D6F-A75B-CCAB-070C-4878C0755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B8481-3FA4-23B8-B971-37C8F01F4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E3E6-AFDF-74F0-9E92-982E824D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1AF40-AC44-B19A-5133-122E7065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FA34A-9ECA-9E1B-F3C8-DCB41BD2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132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77A46-857A-7917-F1E9-17CF3719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3A534-637B-2BA5-C844-7FA6DEF3E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B7183-FC8E-472B-A238-F16D82979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0E1EC-4B93-9438-0CF6-2A429DF0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00454-E497-999D-0505-1B3C446D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EFB42-3CC3-E946-DE70-717148B2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231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59E4-FE48-1474-17DD-49158F00E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76223-A6AD-CDB1-214C-BBF81869D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E0866-9C45-120B-B08C-A8440DE30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64A5D-F144-FED6-BB2C-C0D79C380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BDB83-96AF-153C-8927-B293680CD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AF7E8-65AE-1188-4EB8-DF7EF5FA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90A9D-EE72-3790-ACD9-EB631A22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7E0FA-0D05-298B-D405-1C8F926C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392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978C-4772-A39F-84E8-DD38ACCA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F6F21-F2C5-7598-3940-6569C474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93F93-E650-1939-0583-B824BF36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34C85-6BE3-DA5E-4F8F-225A5C1A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3460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98D4E-15DB-66AA-DBCF-45AA97BE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C58CD-8CFD-95F8-3F42-2EC2BAF7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83777-CA95-E83A-5CBE-33B8221E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148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C4D5-EDF8-EE35-0469-B68D321E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5966-EF46-14B7-761B-297A3DFFB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A3A25-F710-B472-760B-1F977AE97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1F8C5-DBB8-6C2C-9DC4-6F5C86ED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6DA7E-E05F-DAA1-689B-894F2237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E3E4-F29E-5FEE-4521-5F6C1344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628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C5B3-8506-009E-91FC-E3F4BCE22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DDFB1-F787-E193-754F-414FCDCF9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191CD-329C-B527-AD4D-4FD3571AF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E5493-E8B4-6074-8CC7-71D34E15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E22E7-19A9-D849-63E0-6102FF0D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B3C17-88B8-D719-8357-11A6C39B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118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0B020-2EEE-98C7-A14D-27B324ABD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2FFC7-8E1E-79FA-AA18-4A9F7AB6D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0CF2-793B-B048-F503-5A05AE302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92C386-CBA2-46B4-A82A-447493131342}" type="datetimeFigureOut">
              <a:rPr lang="LID4096" smtClean="0"/>
              <a:t>10/15/2025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2AF72-5FC3-F53F-AC8B-BA27C1CD1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5E2AA-903A-3059-6104-1C17DF720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CE193-8210-4C47-910C-20504568C53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365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F225-DB4B-04DD-3865-E1893A871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4393"/>
            <a:ext cx="9144000" cy="2387600"/>
          </a:xfrm>
        </p:spPr>
        <p:txBody>
          <a:bodyPr/>
          <a:lstStyle/>
          <a:p>
            <a:r>
              <a:rPr lang="en-US" dirty="0" err="1"/>
              <a:t>Thuisnetwerken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2400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39FA-D20F-06BD-D81B-E9587F65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Building Telecommunications Cabling standard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4FF09-A4CE-A98E-C658-0E53234B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 err="1"/>
              <a:t>Sinds</a:t>
            </a:r>
            <a:r>
              <a:rPr lang="en-US" sz="3600" dirty="0"/>
              <a:t> 1995</a:t>
            </a:r>
          </a:p>
          <a:p>
            <a:r>
              <a:rPr lang="en-US" sz="3600" dirty="0" err="1"/>
              <a:t>Levensduur</a:t>
            </a:r>
            <a:r>
              <a:rPr lang="en-US" sz="3600" dirty="0"/>
              <a:t> </a:t>
            </a:r>
            <a:r>
              <a:rPr lang="en-US" sz="3600" dirty="0" err="1"/>
              <a:t>garantie</a:t>
            </a:r>
            <a:r>
              <a:rPr lang="en-US" sz="3600" dirty="0"/>
              <a:t> </a:t>
            </a:r>
            <a:r>
              <a:rPr lang="en-US" sz="3600" dirty="0" err="1"/>
              <a:t>minstens</a:t>
            </a:r>
            <a:r>
              <a:rPr lang="en-US" sz="3600" dirty="0"/>
              <a:t> 10 </a:t>
            </a:r>
            <a:r>
              <a:rPr lang="en-US" sz="3600" dirty="0" err="1"/>
              <a:t>jaar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322373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E1BE-1BF9-14F6-26EB-A97C18635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93D0-07E2-D795-045A-BC7836EE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CPR – Construction Products Regulation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F3B1C-10E2-61AF-C387-71D99DC1D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 err="1"/>
              <a:t>Sinds</a:t>
            </a:r>
            <a:r>
              <a:rPr lang="en-US" sz="3600" dirty="0"/>
              <a:t> 2011</a:t>
            </a:r>
          </a:p>
          <a:p>
            <a:r>
              <a:rPr lang="en-US" sz="3600" dirty="0" err="1"/>
              <a:t>Veiligheidsgarantie</a:t>
            </a:r>
            <a:r>
              <a:rPr lang="en-US" sz="3600" dirty="0"/>
              <a:t> </a:t>
            </a:r>
            <a:r>
              <a:rPr lang="en-US" sz="3600" dirty="0" err="1"/>
              <a:t>voorkomen</a:t>
            </a:r>
            <a:r>
              <a:rPr lang="en-US" sz="3600" dirty="0"/>
              <a:t> brand</a:t>
            </a:r>
          </a:p>
        </p:txBody>
      </p:sp>
    </p:spTree>
    <p:extLst>
      <p:ext uri="{BB962C8B-B14F-4D97-AF65-F5344CB8AC3E}">
        <p14:creationId xmlns:p14="http://schemas.microsoft.com/office/powerpoint/2010/main" val="283775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B9B4-0C32-C52A-AC3C-C35E689D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Coaxiale</a:t>
            </a:r>
            <a:r>
              <a:rPr lang="en-US" dirty="0"/>
              <a:t> </a:t>
            </a:r>
            <a:r>
              <a:rPr lang="en-US" dirty="0" err="1"/>
              <a:t>kabel</a:t>
            </a:r>
            <a:endParaRPr lang="LID4096" dirty="0"/>
          </a:p>
        </p:txBody>
      </p:sp>
      <p:pic>
        <p:nvPicPr>
          <p:cNvPr id="4" name="Afbeelding 8">
            <a:extLst>
              <a:ext uri="{FF2B5EF4-FFF2-40B4-BE49-F238E27FC236}">
                <a16:creationId xmlns:a16="http://schemas.microsoft.com/office/drawing/2014/main" id="{4C93B1AE-E136-53B2-9F59-915E9BE20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8" b="6608"/>
          <a:stretch/>
        </p:blipFill>
        <p:spPr>
          <a:xfrm>
            <a:off x="2214851" y="1690688"/>
            <a:ext cx="7762298" cy="434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2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CE07-D524-77FE-8D66-7C26306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types Coax</a:t>
            </a:r>
            <a:endParaRPr lang="LID4096" dirty="0"/>
          </a:p>
        </p:txBody>
      </p:sp>
      <p:pic>
        <p:nvPicPr>
          <p:cNvPr id="7" name="Afbeelding 14">
            <a:extLst>
              <a:ext uri="{FF2B5EF4-FFF2-40B4-BE49-F238E27FC236}">
                <a16:creationId xmlns:a16="http://schemas.microsoft.com/office/drawing/2014/main" id="{72A7F95D-13B4-483A-CB1C-CE3801AB9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0233">
            <a:off x="2398078" y="2179507"/>
            <a:ext cx="1757530" cy="2498988"/>
          </a:xfrm>
          <a:prstGeom prst="rect">
            <a:avLst/>
          </a:prstGeom>
        </p:spPr>
      </p:pic>
      <p:pic>
        <p:nvPicPr>
          <p:cNvPr id="8" name="Picture 2" descr="Building a 10BASE5 “Thick Ethernet” network – Matt's Tech Pages">
            <a:extLst>
              <a:ext uri="{FF2B5EF4-FFF2-40B4-BE49-F238E27FC236}">
                <a16:creationId xmlns:a16="http://schemas.microsoft.com/office/drawing/2014/main" id="{7E4889A6-CD3B-109E-58E8-650EEA49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95" y="2005807"/>
            <a:ext cx="4020284" cy="272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D4F24-9A77-4E49-3D2B-FEDAEEE51647}"/>
              </a:ext>
            </a:extLst>
          </p:cNvPr>
          <p:cNvSpPr txBox="1"/>
          <p:nvPr/>
        </p:nvSpPr>
        <p:spPr>
          <a:xfrm>
            <a:off x="2213810" y="5167314"/>
            <a:ext cx="1860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Thinnet</a:t>
            </a:r>
            <a:endParaRPr lang="LID4096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9EACE-F8C4-8223-35CD-D89B54D7828D}"/>
              </a:ext>
            </a:extLst>
          </p:cNvPr>
          <p:cNvSpPr txBox="1"/>
          <p:nvPr/>
        </p:nvSpPr>
        <p:spPr>
          <a:xfrm>
            <a:off x="7569394" y="5167314"/>
            <a:ext cx="2408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Thicknet</a:t>
            </a:r>
            <a:endParaRPr lang="LID4096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5E414B-53D1-43A7-4027-8B93EBEC8934}"/>
              </a:ext>
            </a:extLst>
          </p:cNvPr>
          <p:cNvSpPr txBox="1"/>
          <p:nvPr/>
        </p:nvSpPr>
        <p:spPr>
          <a:xfrm>
            <a:off x="2213810" y="5875200"/>
            <a:ext cx="2756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Korte </a:t>
            </a:r>
            <a:r>
              <a:rPr lang="en-US" sz="2000" dirty="0" err="1"/>
              <a:t>afstanden</a:t>
            </a:r>
            <a:endParaRPr lang="LID4096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FCDC5-5866-44CB-9950-0CB86CFFD4CB}"/>
              </a:ext>
            </a:extLst>
          </p:cNvPr>
          <p:cNvSpPr txBox="1"/>
          <p:nvPr/>
        </p:nvSpPr>
        <p:spPr>
          <a:xfrm>
            <a:off x="7569394" y="5875200"/>
            <a:ext cx="2756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Lange </a:t>
            </a:r>
            <a:r>
              <a:rPr lang="en-US" sz="2000" dirty="0" err="1"/>
              <a:t>afstanden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276373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4F73-C86A-522E-349A-0C85D30C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Crosstalk</a:t>
            </a:r>
            <a:endParaRPr lang="LID4096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6D4EF712-5DAB-39AF-B17D-5192A6D6C8D7}"/>
              </a:ext>
            </a:extLst>
          </p:cNvPr>
          <p:cNvSpPr/>
          <p:nvPr/>
        </p:nvSpPr>
        <p:spPr>
          <a:xfrm>
            <a:off x="911860" y="3188387"/>
            <a:ext cx="10441940" cy="240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17">
            <a:extLst>
              <a:ext uri="{FF2B5EF4-FFF2-40B4-BE49-F238E27FC236}">
                <a16:creationId xmlns:a16="http://schemas.microsoft.com/office/drawing/2014/main" id="{FD657862-9B74-B503-2142-2C3B5FA63C05}"/>
              </a:ext>
            </a:extLst>
          </p:cNvPr>
          <p:cNvSpPr/>
          <p:nvPr/>
        </p:nvSpPr>
        <p:spPr>
          <a:xfrm>
            <a:off x="911860" y="3564270"/>
            <a:ext cx="10441940" cy="240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Bliksemflits 11">
            <a:extLst>
              <a:ext uri="{FF2B5EF4-FFF2-40B4-BE49-F238E27FC236}">
                <a16:creationId xmlns:a16="http://schemas.microsoft.com/office/drawing/2014/main" id="{BDBC17DC-4806-F8C5-2DCC-B94E4FB2F1DA}"/>
              </a:ext>
            </a:extLst>
          </p:cNvPr>
          <p:cNvSpPr/>
          <p:nvPr/>
        </p:nvSpPr>
        <p:spPr>
          <a:xfrm rot="6405708">
            <a:off x="9598016" y="3274087"/>
            <a:ext cx="748147" cy="580364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sp>
        <p:nvSpPr>
          <p:cNvPr id="7" name="Bliksemflits 12">
            <a:extLst>
              <a:ext uri="{FF2B5EF4-FFF2-40B4-BE49-F238E27FC236}">
                <a16:creationId xmlns:a16="http://schemas.microsoft.com/office/drawing/2014/main" id="{E753ECC0-01FE-D369-10E4-656D8F0E1B9E}"/>
              </a:ext>
            </a:extLst>
          </p:cNvPr>
          <p:cNvSpPr/>
          <p:nvPr/>
        </p:nvSpPr>
        <p:spPr>
          <a:xfrm rot="6405708">
            <a:off x="7678386" y="3262450"/>
            <a:ext cx="748147" cy="580364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sp>
        <p:nvSpPr>
          <p:cNvPr id="8" name="Bliksemflits 13">
            <a:extLst>
              <a:ext uri="{FF2B5EF4-FFF2-40B4-BE49-F238E27FC236}">
                <a16:creationId xmlns:a16="http://schemas.microsoft.com/office/drawing/2014/main" id="{3E84AE60-405F-3185-AA65-453FE90AC6A4}"/>
              </a:ext>
            </a:extLst>
          </p:cNvPr>
          <p:cNvSpPr/>
          <p:nvPr/>
        </p:nvSpPr>
        <p:spPr>
          <a:xfrm rot="6405708">
            <a:off x="5758757" y="3262451"/>
            <a:ext cx="748147" cy="580364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sp>
        <p:nvSpPr>
          <p:cNvPr id="9" name="Bliksemflits 14">
            <a:extLst>
              <a:ext uri="{FF2B5EF4-FFF2-40B4-BE49-F238E27FC236}">
                <a16:creationId xmlns:a16="http://schemas.microsoft.com/office/drawing/2014/main" id="{ABFCEDF8-3B9D-F9D1-08AF-DCD154531099}"/>
              </a:ext>
            </a:extLst>
          </p:cNvPr>
          <p:cNvSpPr/>
          <p:nvPr/>
        </p:nvSpPr>
        <p:spPr>
          <a:xfrm rot="6405708">
            <a:off x="3983023" y="3253079"/>
            <a:ext cx="748147" cy="580364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sp>
        <p:nvSpPr>
          <p:cNvPr id="10" name="Bliksemflits 16">
            <a:extLst>
              <a:ext uri="{FF2B5EF4-FFF2-40B4-BE49-F238E27FC236}">
                <a16:creationId xmlns:a16="http://schemas.microsoft.com/office/drawing/2014/main" id="{9FD5843A-DF40-A380-ED5C-E08671409494}"/>
              </a:ext>
            </a:extLst>
          </p:cNvPr>
          <p:cNvSpPr/>
          <p:nvPr/>
        </p:nvSpPr>
        <p:spPr>
          <a:xfrm rot="6405708">
            <a:off x="1937384" y="3253080"/>
            <a:ext cx="748147" cy="580364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2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F4AE-4CF9-E8E5-6567-CDF0FB4F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Twisted pair </a:t>
            </a:r>
            <a:r>
              <a:rPr lang="en-US" dirty="0" err="1"/>
              <a:t>kabels</a:t>
            </a:r>
            <a:endParaRPr lang="LID4096" dirty="0"/>
          </a:p>
        </p:txBody>
      </p:sp>
      <p:pic>
        <p:nvPicPr>
          <p:cNvPr id="9" name="Picture 8" descr="A close-up of a cable&#10;&#10;AI-generated content may be incorrect.">
            <a:extLst>
              <a:ext uri="{FF2B5EF4-FFF2-40B4-BE49-F238E27FC236}">
                <a16:creationId xmlns:a16="http://schemas.microsoft.com/office/drawing/2014/main" id="{6B7465AA-2A48-12F2-4046-6F4170C6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3"/>
          <a:stretch>
            <a:fillRect/>
          </a:stretch>
        </p:blipFill>
        <p:spPr>
          <a:xfrm>
            <a:off x="3535917" y="1568983"/>
            <a:ext cx="5120165" cy="46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8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104B-E3FB-C6D0-E877-1D7033DE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UTP – Unshielded Twisted Pair</a:t>
            </a:r>
            <a:endParaRPr lang="LID4096" dirty="0"/>
          </a:p>
        </p:txBody>
      </p:sp>
      <p:pic>
        <p:nvPicPr>
          <p:cNvPr id="4" name="Picture 2" descr="Usage And Differences Of Coaxial Cable, Twisted Pair Cable And Fiber">
            <a:extLst>
              <a:ext uri="{FF2B5EF4-FFF2-40B4-BE49-F238E27FC236}">
                <a16:creationId xmlns:a16="http://schemas.microsoft.com/office/drawing/2014/main" id="{76C8CB3C-43BF-1B15-851E-284577DE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855" y="2199547"/>
            <a:ext cx="10194290" cy="377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4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A197-0F73-56E9-8CF1-2E6CFDCA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7DCB-75BF-14D4-7D35-F9F72F10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STP – Shielded Twisted Pair</a:t>
            </a:r>
            <a:endParaRPr lang="LID4096" dirty="0"/>
          </a:p>
        </p:txBody>
      </p:sp>
      <p:pic>
        <p:nvPicPr>
          <p:cNvPr id="3" name="Picture 4" descr="STP Cat. 6 | ELMARK">
            <a:extLst>
              <a:ext uri="{FF2B5EF4-FFF2-40B4-BE49-F238E27FC236}">
                <a16:creationId xmlns:a16="http://schemas.microsoft.com/office/drawing/2014/main" id="{96DCBE51-83C0-EB1E-63FA-2E74A316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01751">
            <a:off x="36156" y="-1773472"/>
            <a:ext cx="9378250" cy="93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37FDFC-BF61-6FA4-11A6-593F6EE5C750}"/>
              </a:ext>
            </a:extLst>
          </p:cNvPr>
          <p:cNvSpPr txBox="1"/>
          <p:nvPr/>
        </p:nvSpPr>
        <p:spPr>
          <a:xfrm>
            <a:off x="2486527" y="5183905"/>
            <a:ext cx="802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Mantel van </a:t>
            </a:r>
            <a:r>
              <a:rPr lang="en-US" sz="3200" dirty="0" err="1"/>
              <a:t>aluminium</a:t>
            </a:r>
            <a:r>
              <a:rPr lang="en-US" sz="3200" dirty="0"/>
              <a:t> </a:t>
            </a:r>
            <a:r>
              <a:rPr lang="en-US" sz="3200" dirty="0" err="1"/>
              <a:t>tegen</a:t>
            </a:r>
            <a:r>
              <a:rPr lang="en-US" sz="3200" dirty="0"/>
              <a:t> </a:t>
            </a:r>
            <a:r>
              <a:rPr lang="en-US" sz="3200" dirty="0" err="1"/>
              <a:t>interferentie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150661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57F25-B990-8574-13C0-7B165C100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EF87-3ED3-2DF6-1D02-AB22F7E9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FTP – Foiled Twister Pair</a:t>
            </a:r>
            <a:endParaRPr lang="LID4096" dirty="0"/>
          </a:p>
        </p:txBody>
      </p:sp>
      <p:pic>
        <p:nvPicPr>
          <p:cNvPr id="3" name="Picture 4" descr="Cat5e Stranded Shielded Cable; FTP Cable 305m Reel: Blue">
            <a:extLst>
              <a:ext uri="{FF2B5EF4-FFF2-40B4-BE49-F238E27FC236}">
                <a16:creationId xmlns:a16="http://schemas.microsoft.com/office/drawing/2014/main" id="{D1C8FBDC-5CA2-CEE3-A2D7-8EFB496D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85008">
            <a:off x="1615752" y="-1095212"/>
            <a:ext cx="8237169" cy="823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C3DE3-8F91-1E0A-168E-654C4D2CCC0E}"/>
              </a:ext>
            </a:extLst>
          </p:cNvPr>
          <p:cNvSpPr txBox="1"/>
          <p:nvPr/>
        </p:nvSpPr>
        <p:spPr>
          <a:xfrm>
            <a:off x="2085473" y="5016265"/>
            <a:ext cx="8021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Mantel van </a:t>
            </a:r>
            <a:r>
              <a:rPr lang="en-US" sz="3200" dirty="0" err="1"/>
              <a:t>aluminium</a:t>
            </a:r>
            <a:r>
              <a:rPr lang="en-US" sz="3200" dirty="0"/>
              <a:t> </a:t>
            </a:r>
            <a:r>
              <a:rPr lang="en-US" sz="3200" dirty="0" err="1"/>
              <a:t>tegen</a:t>
            </a:r>
            <a:r>
              <a:rPr lang="en-US" sz="3200" dirty="0"/>
              <a:t> </a:t>
            </a:r>
            <a:r>
              <a:rPr lang="en-US" sz="3200" dirty="0" err="1"/>
              <a:t>interferentie</a:t>
            </a:r>
            <a:endParaRPr lang="LID4096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FAEAC-F697-7B8C-C1FD-B917A716CC04}"/>
              </a:ext>
            </a:extLst>
          </p:cNvPr>
          <p:cNvSpPr txBox="1"/>
          <p:nvPr/>
        </p:nvSpPr>
        <p:spPr>
          <a:xfrm>
            <a:off x="3060832" y="5601040"/>
            <a:ext cx="8021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Minder efficient maar </a:t>
            </a:r>
            <a:r>
              <a:rPr lang="en-US" sz="2400" dirty="0" err="1"/>
              <a:t>goedkoper</a:t>
            </a:r>
            <a:r>
              <a:rPr lang="en-US" sz="2400" dirty="0"/>
              <a:t> dan STP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83370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TP,STP,FTP &amp; S/FTP">
            <a:extLst>
              <a:ext uri="{FF2B5EF4-FFF2-40B4-BE49-F238E27FC236}">
                <a16:creationId xmlns:a16="http://schemas.microsoft.com/office/drawing/2014/main" id="{E89FCC74-9BE7-78FC-5140-DC39D39DA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4109">
            <a:off x="2841227" y="384511"/>
            <a:ext cx="7052387" cy="70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7CA29-F094-2829-C189-24E13AAC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SFTP – Shielded Foiled Twisted Pair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2154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11AC-85A5-D28F-A6AF-C640F179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Netwerkkaarten</a:t>
            </a:r>
            <a:endParaRPr lang="LID4096" dirty="0"/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F307CA17-7C8B-CF98-013B-3B425BDFC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89" y="1532854"/>
            <a:ext cx="4595811" cy="4189848"/>
          </a:xfrm>
          <a:prstGeom prst="rect">
            <a:avLst/>
          </a:prstGeom>
        </p:spPr>
      </p:pic>
      <p:sp>
        <p:nvSpPr>
          <p:cNvPr id="6" name="Rechthoek 7">
            <a:extLst>
              <a:ext uri="{FF2B5EF4-FFF2-40B4-BE49-F238E27FC236}">
                <a16:creationId xmlns:a16="http://schemas.microsoft.com/office/drawing/2014/main" id="{24C541AF-B899-C738-74C5-4DD0BBE5B61A}"/>
              </a:ext>
            </a:extLst>
          </p:cNvPr>
          <p:cNvSpPr/>
          <p:nvPr/>
        </p:nvSpPr>
        <p:spPr>
          <a:xfrm>
            <a:off x="876168" y="1598086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NC - Network Card</a:t>
            </a:r>
          </a:p>
        </p:txBody>
      </p:sp>
      <p:sp>
        <p:nvSpPr>
          <p:cNvPr id="7" name="Rechthoek 8">
            <a:extLst>
              <a:ext uri="{FF2B5EF4-FFF2-40B4-BE49-F238E27FC236}">
                <a16:creationId xmlns:a16="http://schemas.microsoft.com/office/drawing/2014/main" id="{3494FD91-D8C6-B4B1-CF75-14ECE82D9A68}"/>
              </a:ext>
            </a:extLst>
          </p:cNvPr>
          <p:cNvSpPr/>
          <p:nvPr/>
        </p:nvSpPr>
        <p:spPr>
          <a:xfrm>
            <a:off x="854242" y="2691841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NIC - Networking Interface Card</a:t>
            </a:r>
          </a:p>
        </p:txBody>
      </p:sp>
      <p:sp>
        <p:nvSpPr>
          <p:cNvPr id="8" name="Rechthoek 10">
            <a:extLst>
              <a:ext uri="{FF2B5EF4-FFF2-40B4-BE49-F238E27FC236}">
                <a16:creationId xmlns:a16="http://schemas.microsoft.com/office/drawing/2014/main" id="{B650F641-879F-8B50-FA11-957721029D57}"/>
              </a:ext>
            </a:extLst>
          </p:cNvPr>
          <p:cNvSpPr/>
          <p:nvPr/>
        </p:nvSpPr>
        <p:spPr>
          <a:xfrm>
            <a:off x="854242" y="3790696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Network Adapter Card</a:t>
            </a:r>
          </a:p>
        </p:txBody>
      </p:sp>
      <p:sp>
        <p:nvSpPr>
          <p:cNvPr id="9" name="Rechthoek 11">
            <a:extLst>
              <a:ext uri="{FF2B5EF4-FFF2-40B4-BE49-F238E27FC236}">
                <a16:creationId xmlns:a16="http://schemas.microsoft.com/office/drawing/2014/main" id="{3D849912-B172-3A92-21E7-AA4DDA9FCFFE}"/>
              </a:ext>
            </a:extLst>
          </p:cNvPr>
          <p:cNvSpPr/>
          <p:nvPr/>
        </p:nvSpPr>
        <p:spPr>
          <a:xfrm>
            <a:off x="876168" y="4879200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Network Adapter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CA5E2-E0F4-FE00-FA21-CB5216E429FA}"/>
              </a:ext>
            </a:extLst>
          </p:cNvPr>
          <p:cNvSpPr txBox="1"/>
          <p:nvPr/>
        </p:nvSpPr>
        <p:spPr>
          <a:xfrm>
            <a:off x="7796463" y="5722702"/>
            <a:ext cx="2711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MAC-</a:t>
            </a:r>
            <a:r>
              <a:rPr lang="en-US" sz="3600" dirty="0" err="1"/>
              <a:t>adres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139206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4E22-FCE5-FC3C-45F9-44A86265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Twisted Pair </a:t>
            </a:r>
            <a:r>
              <a:rPr lang="en-US" dirty="0" err="1"/>
              <a:t>Categoriën</a:t>
            </a:r>
            <a:endParaRPr lang="LID4096" dirty="0"/>
          </a:p>
        </p:txBody>
      </p:sp>
      <p:graphicFrame>
        <p:nvGraphicFramePr>
          <p:cNvPr id="4" name="Tabel 20">
            <a:extLst>
              <a:ext uri="{FF2B5EF4-FFF2-40B4-BE49-F238E27FC236}">
                <a16:creationId xmlns:a16="http://schemas.microsoft.com/office/drawing/2014/main" id="{AE3F4024-FADC-1563-828D-6A1C17FED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340718"/>
              </p:ext>
            </p:extLst>
          </p:nvPr>
        </p:nvGraphicFramePr>
        <p:xfrm>
          <a:off x="1295400" y="1554480"/>
          <a:ext cx="10317480" cy="4678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3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807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CAT1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spraaksignalen 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07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CAT2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4 </a:t>
                      </a:r>
                      <a:r>
                        <a:rPr lang="nl-BE" sz="2400" b="0" dirty="0" err="1">
                          <a:solidFill>
                            <a:schemeClr val="tx2"/>
                          </a:solidFill>
                        </a:rPr>
                        <a:t>Mbit</a:t>
                      </a:r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/s (token-ring / token-bus)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07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CAT3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10</a:t>
                      </a:r>
                      <a:r>
                        <a:rPr lang="nl-BE" sz="2400" b="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nl-BE" sz="2400" b="0" baseline="0" dirty="0" err="1">
                          <a:solidFill>
                            <a:schemeClr val="tx2"/>
                          </a:solidFill>
                        </a:rPr>
                        <a:t>Mbit</a:t>
                      </a:r>
                      <a:r>
                        <a:rPr lang="nl-BE" sz="2400" b="0" baseline="0" dirty="0">
                          <a:solidFill>
                            <a:schemeClr val="tx2"/>
                          </a:solidFill>
                        </a:rPr>
                        <a:t>/s (“</a:t>
                      </a:r>
                      <a:r>
                        <a:rPr lang="nl-BE" sz="2400" b="0" baseline="0" dirty="0" err="1">
                          <a:solidFill>
                            <a:schemeClr val="tx2"/>
                          </a:solidFill>
                        </a:rPr>
                        <a:t>voice-grade</a:t>
                      </a:r>
                      <a:r>
                        <a:rPr lang="nl-BE" sz="2400" b="0" baseline="0" dirty="0">
                          <a:solidFill>
                            <a:schemeClr val="tx2"/>
                          </a:solidFill>
                        </a:rPr>
                        <a:t>”)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807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CAT4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16 </a:t>
                      </a:r>
                      <a:r>
                        <a:rPr lang="nl-BE" sz="2400" b="0" dirty="0" err="1">
                          <a:solidFill>
                            <a:schemeClr val="tx2"/>
                          </a:solidFill>
                        </a:rPr>
                        <a:t>Mbit</a:t>
                      </a:r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807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CAT5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100 </a:t>
                      </a:r>
                      <a:r>
                        <a:rPr lang="nl-BE" sz="2400" b="0" dirty="0" err="1">
                          <a:solidFill>
                            <a:schemeClr val="tx2"/>
                          </a:solidFill>
                        </a:rPr>
                        <a:t>Mbit</a:t>
                      </a:r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CAT5E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100</a:t>
                      </a:r>
                      <a:r>
                        <a:rPr lang="nl-BE" sz="2400" b="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nl-BE" sz="2400" b="0" baseline="0" dirty="0" err="1">
                          <a:solidFill>
                            <a:schemeClr val="tx2"/>
                          </a:solidFill>
                        </a:rPr>
                        <a:t>Mbit</a:t>
                      </a:r>
                      <a:r>
                        <a:rPr lang="nl-BE" sz="2400" b="0" baseline="0" dirty="0">
                          <a:solidFill>
                            <a:schemeClr val="tx2"/>
                          </a:solidFill>
                        </a:rPr>
                        <a:t>/s, maar ook </a:t>
                      </a:r>
                      <a:r>
                        <a:rPr lang="nl-BE" sz="2400" b="0" baseline="0" dirty="0" err="1">
                          <a:solidFill>
                            <a:schemeClr val="tx2"/>
                          </a:solidFill>
                        </a:rPr>
                        <a:t>gigabit</a:t>
                      </a:r>
                      <a:r>
                        <a:rPr lang="nl-BE" sz="2400" b="0" baseline="0" dirty="0">
                          <a:solidFill>
                            <a:schemeClr val="tx2"/>
                          </a:solidFill>
                        </a:rPr>
                        <a:t> mogelijk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807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CAT6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 err="1">
                          <a:solidFill>
                            <a:schemeClr val="tx2"/>
                          </a:solidFill>
                        </a:rPr>
                        <a:t>gigabit</a:t>
                      </a:r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 met minder signaalverlies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CAT6A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 err="1">
                          <a:solidFill>
                            <a:schemeClr val="tx2"/>
                          </a:solidFill>
                        </a:rPr>
                        <a:t>gigabit</a:t>
                      </a:r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, maar ook 10 </a:t>
                      </a:r>
                      <a:r>
                        <a:rPr lang="nl-BE" sz="2400" b="0" dirty="0" err="1">
                          <a:solidFill>
                            <a:schemeClr val="tx2"/>
                          </a:solidFill>
                        </a:rPr>
                        <a:t>gigabit</a:t>
                      </a:r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 mogelijk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807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CAT7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speciaal voor</a:t>
                      </a:r>
                      <a:r>
                        <a:rPr lang="nl-BE" sz="2400" b="0" baseline="0" dirty="0">
                          <a:solidFill>
                            <a:schemeClr val="tx2"/>
                          </a:solidFill>
                        </a:rPr>
                        <a:t> 10 </a:t>
                      </a:r>
                      <a:r>
                        <a:rPr lang="nl-BE" sz="2400" b="0" baseline="0" dirty="0" err="1">
                          <a:solidFill>
                            <a:schemeClr val="tx2"/>
                          </a:solidFill>
                        </a:rPr>
                        <a:t>gigabit</a:t>
                      </a:r>
                      <a:r>
                        <a:rPr lang="nl-BE" sz="2400" b="0" baseline="0" dirty="0">
                          <a:solidFill>
                            <a:schemeClr val="tx2"/>
                          </a:solidFill>
                        </a:rPr>
                        <a:t> (STP)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807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CAT8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speciaal voor 40 </a:t>
                      </a:r>
                      <a:r>
                        <a:rPr lang="nl-BE" sz="2400" b="0" dirty="0" err="1">
                          <a:solidFill>
                            <a:schemeClr val="tx2"/>
                          </a:solidFill>
                        </a:rPr>
                        <a:t>gigabit</a:t>
                      </a:r>
                      <a:r>
                        <a:rPr lang="nl-BE" sz="2400" b="0" dirty="0">
                          <a:solidFill>
                            <a:schemeClr val="tx2"/>
                          </a:solidFill>
                        </a:rPr>
                        <a:t> (SFTP)</a:t>
                      </a:r>
                      <a:endParaRPr lang="nl-BE" sz="2400" b="0" dirty="0">
                        <a:solidFill>
                          <a:schemeClr val="tx2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10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25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074F-9ED1-5B3A-59EB-99ACC067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Materiaal</a:t>
            </a:r>
            <a:r>
              <a:rPr lang="en-US" dirty="0"/>
              <a:t> Twisted Pair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F1B27-4963-6472-85F3-46072924F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Volledig</a:t>
            </a:r>
            <a:r>
              <a:rPr lang="en-US" dirty="0"/>
              <a:t> Koper</a:t>
            </a:r>
          </a:p>
          <a:p>
            <a:r>
              <a:rPr lang="en-US" dirty="0"/>
              <a:t>CCA – Copper Clad </a:t>
            </a:r>
            <a:r>
              <a:rPr lang="en-US" dirty="0" err="1"/>
              <a:t>Aluminium</a:t>
            </a:r>
            <a:r>
              <a:rPr lang="en-US" dirty="0"/>
              <a:t> : </a:t>
            </a:r>
            <a:r>
              <a:rPr lang="en-US" dirty="0" err="1"/>
              <a:t>Aluminium</a:t>
            </a:r>
            <a:r>
              <a:rPr lang="en-US" dirty="0"/>
              <a:t> met </a:t>
            </a:r>
            <a:r>
              <a:rPr lang="en-US" dirty="0" err="1"/>
              <a:t>koperlaag</a:t>
            </a:r>
            <a:endParaRPr lang="en-US" dirty="0"/>
          </a:p>
          <a:p>
            <a:r>
              <a:rPr lang="en-US" dirty="0"/>
              <a:t>CCS – Copper Clad Steel : Staal met </a:t>
            </a:r>
            <a:r>
              <a:rPr lang="en-US" dirty="0" err="1"/>
              <a:t>koperlaag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97784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0438-E32D-2F59-2B06-432A0698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RJ-45</a:t>
            </a:r>
            <a:endParaRPr lang="LID4096" dirty="0"/>
          </a:p>
        </p:txBody>
      </p:sp>
      <p:pic>
        <p:nvPicPr>
          <p:cNvPr id="6" name="Afbeelding 8">
            <a:extLst>
              <a:ext uri="{FF2B5EF4-FFF2-40B4-BE49-F238E27FC236}">
                <a16:creationId xmlns:a16="http://schemas.microsoft.com/office/drawing/2014/main" id="{9F409191-7D26-BB05-75F9-D781D233B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/>
          <a:stretch/>
        </p:blipFill>
        <p:spPr>
          <a:xfrm flipH="1">
            <a:off x="1473280" y="1159116"/>
            <a:ext cx="9245439" cy="4539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6147FC-985D-38DF-FA1F-38FF4A82A663}"/>
              </a:ext>
            </a:extLst>
          </p:cNvPr>
          <p:cNvSpPr txBox="1"/>
          <p:nvPr/>
        </p:nvSpPr>
        <p:spPr>
          <a:xfrm>
            <a:off x="1325880" y="5698884"/>
            <a:ext cx="10027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Connectie</a:t>
            </a:r>
            <a:r>
              <a:rPr lang="en-US" sz="3200" dirty="0"/>
              <a:t> twisted pair </a:t>
            </a:r>
            <a:r>
              <a:rPr lang="en-US" sz="3200" dirty="0" err="1"/>
              <a:t>kabels</a:t>
            </a:r>
            <a:r>
              <a:rPr lang="en-US" sz="3200" dirty="0"/>
              <a:t> op </a:t>
            </a:r>
            <a:r>
              <a:rPr lang="en-US" sz="3200" dirty="0" err="1"/>
              <a:t>netwerkaart</a:t>
            </a:r>
            <a:r>
              <a:rPr lang="en-US" sz="3200" dirty="0"/>
              <a:t>, switch, router, …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306999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59EE-7EBA-4D59-A4A6-F9FDC52C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Color Coding</a:t>
            </a:r>
            <a:endParaRPr lang="LID4096" dirty="0"/>
          </a:p>
        </p:txBody>
      </p:sp>
      <p:pic>
        <p:nvPicPr>
          <p:cNvPr id="4" name="Picture 4" descr="Importance of Color-Coding Cables for IT Professionals">
            <a:extLst>
              <a:ext uri="{FF2B5EF4-FFF2-40B4-BE49-F238E27FC236}">
                <a16:creationId xmlns:a16="http://schemas.microsoft.com/office/drawing/2014/main" id="{C715D193-4A50-EC51-5054-D2054C39FC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0837" b="4526"/>
          <a:stretch/>
        </p:blipFill>
        <p:spPr bwMode="auto">
          <a:xfrm>
            <a:off x="1659159" y="2154291"/>
            <a:ext cx="8873681" cy="369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 verschillende soorten glasvezelkabels | Connectivity Solutions">
            <a:extLst>
              <a:ext uri="{FF2B5EF4-FFF2-40B4-BE49-F238E27FC236}">
                <a16:creationId xmlns:a16="http://schemas.microsoft.com/office/drawing/2014/main" id="{5A25EBF1-7698-FFF7-AF57-65CA3296C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14A52-C27A-2AF9-DFB3-C6051E3A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Glasvezelkabel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19697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4C92-6FDD-C6B1-8BF1-31831D45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Glasvezel</a:t>
            </a:r>
            <a:r>
              <a:rPr lang="en-US" dirty="0"/>
              <a:t> +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0A12-F0BD-E877-11AD-544B0239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Optische</a:t>
            </a:r>
            <a:r>
              <a:rPr lang="en-US" sz="3600" dirty="0"/>
              <a:t> </a:t>
            </a:r>
            <a:r>
              <a:rPr lang="en-US" sz="3600" dirty="0" err="1"/>
              <a:t>signalen</a:t>
            </a:r>
            <a:r>
              <a:rPr lang="en-US" sz="3600" dirty="0"/>
              <a:t> =&gt; </a:t>
            </a:r>
            <a:r>
              <a:rPr lang="en-US" sz="3600" dirty="0" err="1"/>
              <a:t>licht</a:t>
            </a:r>
            <a:endParaRPr lang="en-US" sz="3600" dirty="0"/>
          </a:p>
          <a:p>
            <a:r>
              <a:rPr lang="en-US" sz="3600" dirty="0" err="1"/>
              <a:t>Niet</a:t>
            </a:r>
            <a:r>
              <a:rPr lang="en-US" sz="3600" dirty="0"/>
              <a:t> </a:t>
            </a:r>
            <a:r>
              <a:rPr lang="en-US" sz="3600" dirty="0" err="1"/>
              <a:t>gevoelig</a:t>
            </a:r>
            <a:r>
              <a:rPr lang="en-US" sz="3600" dirty="0"/>
              <a:t> </a:t>
            </a:r>
            <a:r>
              <a:rPr lang="en-US" sz="3600" dirty="0" err="1"/>
              <a:t>voor</a:t>
            </a:r>
            <a:r>
              <a:rPr lang="en-US" sz="3600" dirty="0"/>
              <a:t> </a:t>
            </a:r>
            <a:r>
              <a:rPr lang="en-US" sz="3600" dirty="0" err="1"/>
              <a:t>interferentie</a:t>
            </a:r>
            <a:endParaRPr lang="en-US" sz="3600" dirty="0"/>
          </a:p>
          <a:p>
            <a:r>
              <a:rPr lang="en-US" sz="3600" dirty="0"/>
              <a:t>Kan </a:t>
            </a:r>
            <a:r>
              <a:rPr lang="en-US" sz="3600" dirty="0" err="1"/>
              <a:t>niet</a:t>
            </a:r>
            <a:r>
              <a:rPr lang="en-US" sz="3600" dirty="0"/>
              <a:t> </a:t>
            </a:r>
            <a:r>
              <a:rPr lang="en-US" sz="3600" dirty="0" err="1"/>
              <a:t>worden</a:t>
            </a:r>
            <a:r>
              <a:rPr lang="en-US" sz="3600" dirty="0"/>
              <a:t> </a:t>
            </a:r>
            <a:r>
              <a:rPr lang="en-US" sz="3600" dirty="0" err="1"/>
              <a:t>afgetapt</a:t>
            </a:r>
            <a:r>
              <a:rPr lang="en-US" sz="3600" dirty="0"/>
              <a:t> =&gt; </a:t>
            </a:r>
            <a:r>
              <a:rPr lang="en-US" sz="3600" dirty="0" err="1"/>
              <a:t>onmiddelijke</a:t>
            </a:r>
            <a:r>
              <a:rPr lang="en-US" sz="3600" dirty="0"/>
              <a:t> detective</a:t>
            </a:r>
          </a:p>
          <a:p>
            <a:r>
              <a:rPr lang="en-US" sz="3600" dirty="0"/>
              <a:t>Hoge </a:t>
            </a:r>
            <a:r>
              <a:rPr lang="en-US" sz="3600" dirty="0" err="1"/>
              <a:t>overdrachtssnelheden</a:t>
            </a:r>
            <a:endParaRPr lang="en-US" sz="3600" dirty="0"/>
          </a:p>
          <a:p>
            <a:r>
              <a:rPr lang="en-US" sz="3600" dirty="0"/>
              <a:t>Grote </a:t>
            </a:r>
            <a:r>
              <a:rPr lang="en-US" sz="3600" dirty="0" err="1"/>
              <a:t>afstanden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3986438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1AF33-D47D-C6F3-87B9-6AF7636B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Glasvezel</a:t>
            </a:r>
            <a:r>
              <a:rPr lang="en-US" dirty="0"/>
              <a:t> -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D3363-AAA3-0D34-3522-2EE3CB24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Hoge </a:t>
            </a:r>
            <a:r>
              <a:rPr lang="en-US" sz="3600" dirty="0" err="1"/>
              <a:t>kostprijs</a:t>
            </a:r>
            <a:endParaRPr lang="en-US" sz="3600" dirty="0"/>
          </a:p>
          <a:p>
            <a:r>
              <a:rPr lang="en-US" sz="3600" dirty="0"/>
              <a:t>Zeer </a:t>
            </a:r>
            <a:r>
              <a:rPr lang="en-US" sz="3600" dirty="0" err="1"/>
              <a:t>moeilijk</a:t>
            </a:r>
            <a:r>
              <a:rPr lang="en-US" sz="3600" dirty="0"/>
              <a:t> </a:t>
            </a:r>
            <a:r>
              <a:rPr lang="en-US" sz="3600" dirty="0" err="1"/>
              <a:t>te</a:t>
            </a:r>
            <a:r>
              <a:rPr lang="en-US" sz="3600" dirty="0"/>
              <a:t> </a:t>
            </a:r>
            <a:r>
              <a:rPr lang="en-US" sz="3600" dirty="0" err="1"/>
              <a:t>herstellen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2448949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A630-AF6A-7BE4-374D-82419060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Opbouw</a:t>
            </a:r>
            <a:endParaRPr lang="LID4096" dirty="0"/>
          </a:p>
        </p:txBody>
      </p:sp>
      <p:pic>
        <p:nvPicPr>
          <p:cNvPr id="4" name="Afbeelding 12">
            <a:extLst>
              <a:ext uri="{FF2B5EF4-FFF2-40B4-BE49-F238E27FC236}">
                <a16:creationId xmlns:a16="http://schemas.microsoft.com/office/drawing/2014/main" id="{21696D60-9955-1724-31A3-B73994DCE2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6"/>
          <a:stretch/>
        </p:blipFill>
        <p:spPr>
          <a:xfrm rot="10516214">
            <a:off x="1796378" y="2321947"/>
            <a:ext cx="9617004" cy="3185620"/>
          </a:xfrm>
          <a:prstGeom prst="rect">
            <a:avLst/>
          </a:prstGeom>
        </p:spPr>
      </p:pic>
      <p:sp>
        <p:nvSpPr>
          <p:cNvPr id="5" name="Rechthoekige toelichting 25">
            <a:extLst>
              <a:ext uri="{FF2B5EF4-FFF2-40B4-BE49-F238E27FC236}">
                <a16:creationId xmlns:a16="http://schemas.microsoft.com/office/drawing/2014/main" id="{5C52FAAF-F2A8-2237-00BA-095FF53BF079}"/>
              </a:ext>
            </a:extLst>
          </p:cNvPr>
          <p:cNvSpPr/>
          <p:nvPr/>
        </p:nvSpPr>
        <p:spPr>
          <a:xfrm>
            <a:off x="1681415" y="2108893"/>
            <a:ext cx="1533636" cy="746143"/>
          </a:xfrm>
          <a:prstGeom prst="wedgeRectCallout">
            <a:avLst>
              <a:gd name="adj1" fmla="val 53545"/>
              <a:gd name="adj2" fmla="val 217839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 err="1">
                <a:latin typeface="Barlow Condensed" panose="00000506000000000000" pitchFamily="2" charset="0"/>
              </a:rPr>
              <a:t>cladding</a:t>
            </a:r>
            <a:endParaRPr lang="nl-BE" sz="3600" dirty="0">
              <a:latin typeface="Barlow Condensed" panose="00000506000000000000" pitchFamily="2" charset="0"/>
            </a:endParaRPr>
          </a:p>
        </p:txBody>
      </p:sp>
      <p:sp>
        <p:nvSpPr>
          <p:cNvPr id="6" name="Rechthoekige toelichting 26">
            <a:extLst>
              <a:ext uri="{FF2B5EF4-FFF2-40B4-BE49-F238E27FC236}">
                <a16:creationId xmlns:a16="http://schemas.microsoft.com/office/drawing/2014/main" id="{1BF4E19B-268A-6E89-F8CF-982F56C6BB09}"/>
              </a:ext>
            </a:extLst>
          </p:cNvPr>
          <p:cNvSpPr/>
          <p:nvPr/>
        </p:nvSpPr>
        <p:spPr>
          <a:xfrm>
            <a:off x="2001323" y="5525563"/>
            <a:ext cx="2806657" cy="746143"/>
          </a:xfrm>
          <a:prstGeom prst="wedgeRectCallout">
            <a:avLst>
              <a:gd name="adj1" fmla="val -29806"/>
              <a:gd name="adj2" fmla="val -236224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core (cilinders)</a:t>
            </a:r>
          </a:p>
        </p:txBody>
      </p:sp>
      <p:sp>
        <p:nvSpPr>
          <p:cNvPr id="7" name="Rechthoekige toelichting 24">
            <a:extLst>
              <a:ext uri="{FF2B5EF4-FFF2-40B4-BE49-F238E27FC236}">
                <a16:creationId xmlns:a16="http://schemas.microsoft.com/office/drawing/2014/main" id="{64F7BF50-0273-EFDD-F5BE-EF1D3181EE4D}"/>
              </a:ext>
            </a:extLst>
          </p:cNvPr>
          <p:cNvSpPr/>
          <p:nvPr/>
        </p:nvSpPr>
        <p:spPr>
          <a:xfrm>
            <a:off x="6131542" y="1315224"/>
            <a:ext cx="3709687" cy="746143"/>
          </a:xfrm>
          <a:prstGeom prst="wedgeRectCallout">
            <a:avLst>
              <a:gd name="adj1" fmla="val 27221"/>
              <a:gd name="adj2" fmla="val 214925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Kunststof isolatie</a:t>
            </a:r>
          </a:p>
        </p:txBody>
      </p:sp>
      <p:sp>
        <p:nvSpPr>
          <p:cNvPr id="8" name="Rechthoekige toelichting 26">
            <a:extLst>
              <a:ext uri="{FF2B5EF4-FFF2-40B4-BE49-F238E27FC236}">
                <a16:creationId xmlns:a16="http://schemas.microsoft.com/office/drawing/2014/main" id="{59D7BD2D-5BA2-2527-B99F-0DE5ED7CC614}"/>
              </a:ext>
            </a:extLst>
          </p:cNvPr>
          <p:cNvSpPr/>
          <p:nvPr/>
        </p:nvSpPr>
        <p:spPr>
          <a:xfrm>
            <a:off x="5127888" y="5525563"/>
            <a:ext cx="2880320" cy="746143"/>
          </a:xfrm>
          <a:prstGeom prst="wedgeRectCallout">
            <a:avLst>
              <a:gd name="adj1" fmla="val -53616"/>
              <a:gd name="adj2" fmla="val -234692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metaalvezels</a:t>
            </a:r>
          </a:p>
        </p:txBody>
      </p:sp>
      <p:sp>
        <p:nvSpPr>
          <p:cNvPr id="9" name="Rechthoekige toelichting 25">
            <a:extLst>
              <a:ext uri="{FF2B5EF4-FFF2-40B4-BE49-F238E27FC236}">
                <a16:creationId xmlns:a16="http://schemas.microsoft.com/office/drawing/2014/main" id="{31EF4BF0-CE09-A4EA-24BD-A22F04485887}"/>
              </a:ext>
            </a:extLst>
          </p:cNvPr>
          <p:cNvSpPr/>
          <p:nvPr/>
        </p:nvSpPr>
        <p:spPr>
          <a:xfrm>
            <a:off x="3856267" y="1621212"/>
            <a:ext cx="1533636" cy="746143"/>
          </a:xfrm>
          <a:prstGeom prst="wedgeRectCallout">
            <a:avLst>
              <a:gd name="adj1" fmla="val 112919"/>
              <a:gd name="adj2" fmla="val 21135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koper</a:t>
            </a:r>
          </a:p>
        </p:txBody>
      </p:sp>
    </p:spTree>
    <p:extLst>
      <p:ext uri="{BB962C8B-B14F-4D97-AF65-F5344CB8AC3E}">
        <p14:creationId xmlns:p14="http://schemas.microsoft.com/office/powerpoint/2010/main" val="10384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0902-1CA2-FB13-7ACE-FD7A4A7B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Glasvezelkabel</a:t>
            </a:r>
            <a:r>
              <a:rPr lang="en-US" dirty="0"/>
              <a:t> </a:t>
            </a:r>
            <a:r>
              <a:rPr lang="en-US" dirty="0" err="1"/>
              <a:t>lichtsignaal</a:t>
            </a:r>
            <a:endParaRPr lang="LID4096" dirty="0"/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8621EAAC-1635-FE4D-468D-63E43B2ECD8A}"/>
              </a:ext>
            </a:extLst>
          </p:cNvPr>
          <p:cNvSpPr/>
          <p:nvPr/>
        </p:nvSpPr>
        <p:spPr>
          <a:xfrm>
            <a:off x="1311106" y="2454149"/>
            <a:ext cx="9925050" cy="605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8">
            <a:extLst>
              <a:ext uri="{FF2B5EF4-FFF2-40B4-BE49-F238E27FC236}">
                <a16:creationId xmlns:a16="http://schemas.microsoft.com/office/drawing/2014/main" id="{A99F2258-28B1-D92E-3B4F-996528AF06B7}"/>
              </a:ext>
            </a:extLst>
          </p:cNvPr>
          <p:cNvCxnSpPr/>
          <p:nvPr/>
        </p:nvCxnSpPr>
        <p:spPr>
          <a:xfrm flipH="1">
            <a:off x="2103586" y="2734184"/>
            <a:ext cx="8652510" cy="22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kstvak 30">
            <a:extLst>
              <a:ext uri="{FF2B5EF4-FFF2-40B4-BE49-F238E27FC236}">
                <a16:creationId xmlns:a16="http://schemas.microsoft.com/office/drawing/2014/main" id="{842EB8E8-E958-2BA7-8971-52F0755CDE2C}"/>
              </a:ext>
            </a:extLst>
          </p:cNvPr>
          <p:cNvSpPr txBox="1"/>
          <p:nvPr/>
        </p:nvSpPr>
        <p:spPr>
          <a:xfrm>
            <a:off x="1311106" y="1321272"/>
            <a:ext cx="992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400" dirty="0">
                <a:solidFill>
                  <a:srgbClr val="00B050"/>
                </a:solidFill>
                <a:latin typeface="Barlow Condensed" panose="00000506000000000000" pitchFamily="2" charset="0"/>
              </a:rPr>
              <a:t>single mode fiber</a:t>
            </a:r>
          </a:p>
        </p:txBody>
      </p:sp>
      <p:sp>
        <p:nvSpPr>
          <p:cNvPr id="12" name="Rechthoek 19">
            <a:extLst>
              <a:ext uri="{FF2B5EF4-FFF2-40B4-BE49-F238E27FC236}">
                <a16:creationId xmlns:a16="http://schemas.microsoft.com/office/drawing/2014/main" id="{EF34B7A6-57DB-1BD2-DCF5-657CD01118B1}"/>
              </a:ext>
            </a:extLst>
          </p:cNvPr>
          <p:cNvSpPr/>
          <p:nvPr/>
        </p:nvSpPr>
        <p:spPr>
          <a:xfrm>
            <a:off x="1311106" y="3958831"/>
            <a:ext cx="9925050" cy="1225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3" name="Rechte verbindingslijn met pijl 31">
            <a:extLst>
              <a:ext uri="{FF2B5EF4-FFF2-40B4-BE49-F238E27FC236}">
                <a16:creationId xmlns:a16="http://schemas.microsoft.com/office/drawing/2014/main" id="{B94258AE-2F93-54C3-39E1-D83D8D934115}"/>
              </a:ext>
            </a:extLst>
          </p:cNvPr>
          <p:cNvCxnSpPr/>
          <p:nvPr/>
        </p:nvCxnSpPr>
        <p:spPr>
          <a:xfrm flipH="1" flipV="1">
            <a:off x="10106562" y="4066614"/>
            <a:ext cx="1027288" cy="877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Rechte verbindingslijn met pijl 32">
            <a:extLst>
              <a:ext uri="{FF2B5EF4-FFF2-40B4-BE49-F238E27FC236}">
                <a16:creationId xmlns:a16="http://schemas.microsoft.com/office/drawing/2014/main" id="{673BF1D8-AEC5-606E-C7DC-211222EC979A}"/>
              </a:ext>
            </a:extLst>
          </p:cNvPr>
          <p:cNvCxnSpPr/>
          <p:nvPr/>
        </p:nvCxnSpPr>
        <p:spPr>
          <a:xfrm flipH="1">
            <a:off x="8921227" y="4121564"/>
            <a:ext cx="1083029" cy="856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Rechte verbindingslijn met pijl 33">
            <a:extLst>
              <a:ext uri="{FF2B5EF4-FFF2-40B4-BE49-F238E27FC236}">
                <a16:creationId xmlns:a16="http://schemas.microsoft.com/office/drawing/2014/main" id="{315DB7E8-336C-94BD-D67B-5F3296656282}"/>
              </a:ext>
            </a:extLst>
          </p:cNvPr>
          <p:cNvCxnSpPr/>
          <p:nvPr/>
        </p:nvCxnSpPr>
        <p:spPr>
          <a:xfrm flipH="1" flipV="1">
            <a:off x="7737645" y="4066614"/>
            <a:ext cx="1027288" cy="877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Rechte verbindingslijn met pijl 34">
            <a:extLst>
              <a:ext uri="{FF2B5EF4-FFF2-40B4-BE49-F238E27FC236}">
                <a16:creationId xmlns:a16="http://schemas.microsoft.com/office/drawing/2014/main" id="{A35ED4C2-1D71-5F93-D248-99D741AF5683}"/>
              </a:ext>
            </a:extLst>
          </p:cNvPr>
          <p:cNvCxnSpPr/>
          <p:nvPr/>
        </p:nvCxnSpPr>
        <p:spPr>
          <a:xfrm flipH="1">
            <a:off x="6552310" y="4121564"/>
            <a:ext cx="1083029" cy="856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Rechte verbindingslijn met pijl 35">
            <a:extLst>
              <a:ext uri="{FF2B5EF4-FFF2-40B4-BE49-F238E27FC236}">
                <a16:creationId xmlns:a16="http://schemas.microsoft.com/office/drawing/2014/main" id="{682C7C73-0BE9-6CC7-F346-35DC75F5A966}"/>
              </a:ext>
            </a:extLst>
          </p:cNvPr>
          <p:cNvCxnSpPr/>
          <p:nvPr/>
        </p:nvCxnSpPr>
        <p:spPr>
          <a:xfrm flipH="1" flipV="1">
            <a:off x="5419004" y="4069639"/>
            <a:ext cx="1027288" cy="877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Rechte verbindingslijn met pijl 36">
            <a:extLst>
              <a:ext uri="{FF2B5EF4-FFF2-40B4-BE49-F238E27FC236}">
                <a16:creationId xmlns:a16="http://schemas.microsoft.com/office/drawing/2014/main" id="{8669D399-1B55-D9D7-007A-C199EA8C5F18}"/>
              </a:ext>
            </a:extLst>
          </p:cNvPr>
          <p:cNvCxnSpPr/>
          <p:nvPr/>
        </p:nvCxnSpPr>
        <p:spPr>
          <a:xfrm flipH="1">
            <a:off x="4233669" y="4124589"/>
            <a:ext cx="1083029" cy="856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Rechte verbindingslijn met pijl 37">
            <a:extLst>
              <a:ext uri="{FF2B5EF4-FFF2-40B4-BE49-F238E27FC236}">
                <a16:creationId xmlns:a16="http://schemas.microsoft.com/office/drawing/2014/main" id="{820A171F-9081-033D-0293-EEB17F85E01E}"/>
              </a:ext>
            </a:extLst>
          </p:cNvPr>
          <p:cNvCxnSpPr/>
          <p:nvPr/>
        </p:nvCxnSpPr>
        <p:spPr>
          <a:xfrm flipH="1" flipV="1">
            <a:off x="3044622" y="4067640"/>
            <a:ext cx="1027288" cy="877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Rechte verbindingslijn met pijl 38">
            <a:extLst>
              <a:ext uri="{FF2B5EF4-FFF2-40B4-BE49-F238E27FC236}">
                <a16:creationId xmlns:a16="http://schemas.microsoft.com/office/drawing/2014/main" id="{B6B797ED-5124-1792-FE38-35D4C4DCE5BA}"/>
              </a:ext>
            </a:extLst>
          </p:cNvPr>
          <p:cNvCxnSpPr/>
          <p:nvPr/>
        </p:nvCxnSpPr>
        <p:spPr>
          <a:xfrm flipH="1">
            <a:off x="1859287" y="4122590"/>
            <a:ext cx="1083029" cy="856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Rechte verbindingslijn met pijl 39">
            <a:extLst>
              <a:ext uri="{FF2B5EF4-FFF2-40B4-BE49-F238E27FC236}">
                <a16:creationId xmlns:a16="http://schemas.microsoft.com/office/drawing/2014/main" id="{EB3D5AD1-EE53-58BC-6C09-79035B8987DC}"/>
              </a:ext>
            </a:extLst>
          </p:cNvPr>
          <p:cNvCxnSpPr/>
          <p:nvPr/>
        </p:nvCxnSpPr>
        <p:spPr>
          <a:xfrm flipH="1">
            <a:off x="9546347" y="4121564"/>
            <a:ext cx="1573391" cy="90861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Rechte verbindingslijn met pijl 40">
            <a:extLst>
              <a:ext uri="{FF2B5EF4-FFF2-40B4-BE49-F238E27FC236}">
                <a16:creationId xmlns:a16="http://schemas.microsoft.com/office/drawing/2014/main" id="{0A9C0BF2-F242-24E3-CE51-47FF167B12DA}"/>
              </a:ext>
            </a:extLst>
          </p:cNvPr>
          <p:cNvCxnSpPr/>
          <p:nvPr/>
        </p:nvCxnSpPr>
        <p:spPr>
          <a:xfrm flipH="1" flipV="1">
            <a:off x="7994492" y="4066614"/>
            <a:ext cx="1395562" cy="88584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Rechte verbindingslijn met pijl 41">
            <a:extLst>
              <a:ext uri="{FF2B5EF4-FFF2-40B4-BE49-F238E27FC236}">
                <a16:creationId xmlns:a16="http://schemas.microsoft.com/office/drawing/2014/main" id="{997A7CE7-E45C-4A04-2FD3-D200C2947683}"/>
              </a:ext>
            </a:extLst>
          </p:cNvPr>
          <p:cNvCxnSpPr/>
          <p:nvPr/>
        </p:nvCxnSpPr>
        <p:spPr>
          <a:xfrm flipH="1">
            <a:off x="6252293" y="4073154"/>
            <a:ext cx="1573391" cy="90861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Rechte verbindingslijn met pijl 42">
            <a:extLst>
              <a:ext uri="{FF2B5EF4-FFF2-40B4-BE49-F238E27FC236}">
                <a16:creationId xmlns:a16="http://schemas.microsoft.com/office/drawing/2014/main" id="{4CE96F8A-1515-CBCC-9082-0C501ACE14D4}"/>
              </a:ext>
            </a:extLst>
          </p:cNvPr>
          <p:cNvCxnSpPr/>
          <p:nvPr/>
        </p:nvCxnSpPr>
        <p:spPr>
          <a:xfrm flipH="1" flipV="1">
            <a:off x="4700438" y="4018204"/>
            <a:ext cx="1395562" cy="88584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Rechte verbindingslijn met pijl 43">
            <a:extLst>
              <a:ext uri="{FF2B5EF4-FFF2-40B4-BE49-F238E27FC236}">
                <a16:creationId xmlns:a16="http://schemas.microsoft.com/office/drawing/2014/main" id="{62A25D59-C1AD-C6F1-10E0-79B26883CEB4}"/>
              </a:ext>
            </a:extLst>
          </p:cNvPr>
          <p:cNvCxnSpPr/>
          <p:nvPr/>
        </p:nvCxnSpPr>
        <p:spPr>
          <a:xfrm flipH="1">
            <a:off x="2943812" y="4081382"/>
            <a:ext cx="1573391" cy="90861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Rechte verbindingslijn met pijl 44">
            <a:extLst>
              <a:ext uri="{FF2B5EF4-FFF2-40B4-BE49-F238E27FC236}">
                <a16:creationId xmlns:a16="http://schemas.microsoft.com/office/drawing/2014/main" id="{BBEFF849-060B-109D-38F8-8AB3A026DE05}"/>
              </a:ext>
            </a:extLst>
          </p:cNvPr>
          <p:cNvCxnSpPr/>
          <p:nvPr/>
        </p:nvCxnSpPr>
        <p:spPr>
          <a:xfrm flipH="1" flipV="1">
            <a:off x="1391957" y="4026432"/>
            <a:ext cx="1395562" cy="88584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kstvak 45">
            <a:extLst>
              <a:ext uri="{FF2B5EF4-FFF2-40B4-BE49-F238E27FC236}">
                <a16:creationId xmlns:a16="http://schemas.microsoft.com/office/drawing/2014/main" id="{1FF57C37-D260-CBCD-2DC9-5113FDB8C898}"/>
              </a:ext>
            </a:extLst>
          </p:cNvPr>
          <p:cNvSpPr txBox="1"/>
          <p:nvPr/>
        </p:nvSpPr>
        <p:spPr>
          <a:xfrm>
            <a:off x="1208800" y="5704014"/>
            <a:ext cx="992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400" dirty="0" err="1">
                <a:solidFill>
                  <a:srgbClr val="00B050"/>
                </a:solidFill>
                <a:latin typeface="Barlow Condensed" panose="00000506000000000000" pitchFamily="2" charset="0"/>
              </a:rPr>
              <a:t>multimode</a:t>
            </a:r>
            <a:r>
              <a:rPr lang="nl-BE" sz="5400" dirty="0">
                <a:solidFill>
                  <a:srgbClr val="00B050"/>
                </a:solidFill>
                <a:latin typeface="Barlow Condensed" panose="00000506000000000000" pitchFamily="2" charset="0"/>
              </a:rPr>
              <a:t> fiber</a:t>
            </a:r>
          </a:p>
        </p:txBody>
      </p:sp>
      <p:sp>
        <p:nvSpPr>
          <p:cNvPr id="28" name="Rechthoek 46">
            <a:extLst>
              <a:ext uri="{FF2B5EF4-FFF2-40B4-BE49-F238E27FC236}">
                <a16:creationId xmlns:a16="http://schemas.microsoft.com/office/drawing/2014/main" id="{1C8C69B1-5CBF-849A-18F0-096EC914D21D}"/>
              </a:ext>
            </a:extLst>
          </p:cNvPr>
          <p:cNvSpPr/>
          <p:nvPr/>
        </p:nvSpPr>
        <p:spPr>
          <a:xfrm>
            <a:off x="10287319" y="1241803"/>
            <a:ext cx="937553" cy="829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>
                <a:latin typeface="Barlow Condensed" panose="00000506000000000000" pitchFamily="2" charset="0"/>
              </a:rPr>
              <a:t>ILD</a:t>
            </a:r>
          </a:p>
        </p:txBody>
      </p:sp>
      <p:pic>
        <p:nvPicPr>
          <p:cNvPr id="29" name="Picture 2" descr="Free Bulb SVG, PNG Icon, Symbol. Download Image.">
            <a:extLst>
              <a:ext uri="{FF2B5EF4-FFF2-40B4-BE49-F238E27FC236}">
                <a16:creationId xmlns:a16="http://schemas.microsoft.com/office/drawing/2014/main" id="{0544E037-1103-D3AA-6600-FC040CD5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333042" y="1896495"/>
            <a:ext cx="936269" cy="9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hthoek 47">
            <a:extLst>
              <a:ext uri="{FF2B5EF4-FFF2-40B4-BE49-F238E27FC236}">
                <a16:creationId xmlns:a16="http://schemas.microsoft.com/office/drawing/2014/main" id="{076E1876-47DA-4B7F-FEF8-C11672FEBE57}"/>
              </a:ext>
            </a:extLst>
          </p:cNvPr>
          <p:cNvSpPr/>
          <p:nvPr/>
        </p:nvSpPr>
        <p:spPr>
          <a:xfrm>
            <a:off x="10287318" y="5444267"/>
            <a:ext cx="937553" cy="829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>
                <a:latin typeface="Barlow Condensed" panose="00000506000000000000" pitchFamily="2" charset="0"/>
              </a:rPr>
              <a:t>LED</a:t>
            </a:r>
          </a:p>
        </p:txBody>
      </p:sp>
      <p:pic>
        <p:nvPicPr>
          <p:cNvPr id="31" name="Picture 2" descr="Free Bulb SVG, PNG Icon, Symbol. Download Image.">
            <a:extLst>
              <a:ext uri="{FF2B5EF4-FFF2-40B4-BE49-F238E27FC236}">
                <a16:creationId xmlns:a16="http://schemas.microsoft.com/office/drawing/2014/main" id="{277CF8FE-480C-C61E-98BE-305EE0E2B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299550" y="4701943"/>
            <a:ext cx="936269" cy="9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11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7" grpId="0"/>
      <p:bldP spid="28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810D-5823-DE08-5924-148B5D66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1BEC-6CBA-F71C-5000-A285E85A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Glasvezelkabel</a:t>
            </a:r>
            <a:r>
              <a:rPr lang="en-US" dirty="0"/>
              <a:t> </a:t>
            </a:r>
            <a:r>
              <a:rPr lang="en-US" dirty="0" err="1"/>
              <a:t>lichtsignaal</a:t>
            </a:r>
            <a:endParaRPr lang="LID4096" dirty="0"/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F405BB54-FCE5-348C-A5AC-4F77DBCE4E18}"/>
              </a:ext>
            </a:extLst>
          </p:cNvPr>
          <p:cNvSpPr/>
          <p:nvPr/>
        </p:nvSpPr>
        <p:spPr>
          <a:xfrm>
            <a:off x="1311106" y="2454149"/>
            <a:ext cx="9925050" cy="605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met pijl 8">
            <a:extLst>
              <a:ext uri="{FF2B5EF4-FFF2-40B4-BE49-F238E27FC236}">
                <a16:creationId xmlns:a16="http://schemas.microsoft.com/office/drawing/2014/main" id="{487940E7-605D-5063-9AAC-80462724BB07}"/>
              </a:ext>
            </a:extLst>
          </p:cNvPr>
          <p:cNvCxnSpPr/>
          <p:nvPr/>
        </p:nvCxnSpPr>
        <p:spPr>
          <a:xfrm flipH="1">
            <a:off x="2103586" y="2734184"/>
            <a:ext cx="8652510" cy="22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kstvak 30">
            <a:extLst>
              <a:ext uri="{FF2B5EF4-FFF2-40B4-BE49-F238E27FC236}">
                <a16:creationId xmlns:a16="http://schemas.microsoft.com/office/drawing/2014/main" id="{52F1759F-F007-D72B-5A24-BAA6A5F0D3A8}"/>
              </a:ext>
            </a:extLst>
          </p:cNvPr>
          <p:cNvSpPr txBox="1"/>
          <p:nvPr/>
        </p:nvSpPr>
        <p:spPr>
          <a:xfrm>
            <a:off x="1311106" y="1321272"/>
            <a:ext cx="992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400" dirty="0">
                <a:solidFill>
                  <a:srgbClr val="00B050"/>
                </a:solidFill>
                <a:latin typeface="Barlow Condensed" panose="00000506000000000000" pitchFamily="2" charset="0"/>
              </a:rPr>
              <a:t>single mode fiber</a:t>
            </a:r>
          </a:p>
        </p:txBody>
      </p:sp>
      <p:sp>
        <p:nvSpPr>
          <p:cNvPr id="12" name="Rechthoek 19">
            <a:extLst>
              <a:ext uri="{FF2B5EF4-FFF2-40B4-BE49-F238E27FC236}">
                <a16:creationId xmlns:a16="http://schemas.microsoft.com/office/drawing/2014/main" id="{408660AB-D291-2AA0-7354-D924BF4723E3}"/>
              </a:ext>
            </a:extLst>
          </p:cNvPr>
          <p:cNvSpPr/>
          <p:nvPr/>
        </p:nvSpPr>
        <p:spPr>
          <a:xfrm>
            <a:off x="1311106" y="3958831"/>
            <a:ext cx="9925050" cy="1225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3" name="Rechte verbindingslijn met pijl 31">
            <a:extLst>
              <a:ext uri="{FF2B5EF4-FFF2-40B4-BE49-F238E27FC236}">
                <a16:creationId xmlns:a16="http://schemas.microsoft.com/office/drawing/2014/main" id="{C43A7B1D-D09B-7EE4-30B6-90B9D6B599BF}"/>
              </a:ext>
            </a:extLst>
          </p:cNvPr>
          <p:cNvCxnSpPr/>
          <p:nvPr/>
        </p:nvCxnSpPr>
        <p:spPr>
          <a:xfrm flipH="1" flipV="1">
            <a:off x="10106562" y="4066614"/>
            <a:ext cx="1027288" cy="877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Rechte verbindingslijn met pijl 32">
            <a:extLst>
              <a:ext uri="{FF2B5EF4-FFF2-40B4-BE49-F238E27FC236}">
                <a16:creationId xmlns:a16="http://schemas.microsoft.com/office/drawing/2014/main" id="{2BDEE624-FEC0-6AF5-9CEC-990B174DBC11}"/>
              </a:ext>
            </a:extLst>
          </p:cNvPr>
          <p:cNvCxnSpPr/>
          <p:nvPr/>
        </p:nvCxnSpPr>
        <p:spPr>
          <a:xfrm flipH="1">
            <a:off x="8921227" y="4121564"/>
            <a:ext cx="1083029" cy="856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Rechte verbindingslijn met pijl 33">
            <a:extLst>
              <a:ext uri="{FF2B5EF4-FFF2-40B4-BE49-F238E27FC236}">
                <a16:creationId xmlns:a16="http://schemas.microsoft.com/office/drawing/2014/main" id="{6A191263-F93A-1204-88B1-5CC4727C8A5C}"/>
              </a:ext>
            </a:extLst>
          </p:cNvPr>
          <p:cNvCxnSpPr/>
          <p:nvPr/>
        </p:nvCxnSpPr>
        <p:spPr>
          <a:xfrm flipH="1" flipV="1">
            <a:off x="7737645" y="4066614"/>
            <a:ext cx="1027288" cy="877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Rechte verbindingslijn met pijl 34">
            <a:extLst>
              <a:ext uri="{FF2B5EF4-FFF2-40B4-BE49-F238E27FC236}">
                <a16:creationId xmlns:a16="http://schemas.microsoft.com/office/drawing/2014/main" id="{677BAA72-07B8-8AA2-5027-27A2A3277FC2}"/>
              </a:ext>
            </a:extLst>
          </p:cNvPr>
          <p:cNvCxnSpPr/>
          <p:nvPr/>
        </p:nvCxnSpPr>
        <p:spPr>
          <a:xfrm flipH="1">
            <a:off x="6552310" y="4121564"/>
            <a:ext cx="1083029" cy="856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Rechte verbindingslijn met pijl 35">
            <a:extLst>
              <a:ext uri="{FF2B5EF4-FFF2-40B4-BE49-F238E27FC236}">
                <a16:creationId xmlns:a16="http://schemas.microsoft.com/office/drawing/2014/main" id="{8B201BDF-6E9C-CC62-A479-CE7D88BC3C0E}"/>
              </a:ext>
            </a:extLst>
          </p:cNvPr>
          <p:cNvCxnSpPr/>
          <p:nvPr/>
        </p:nvCxnSpPr>
        <p:spPr>
          <a:xfrm flipH="1" flipV="1">
            <a:off x="5419004" y="4069639"/>
            <a:ext cx="1027288" cy="877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Rechte verbindingslijn met pijl 36">
            <a:extLst>
              <a:ext uri="{FF2B5EF4-FFF2-40B4-BE49-F238E27FC236}">
                <a16:creationId xmlns:a16="http://schemas.microsoft.com/office/drawing/2014/main" id="{A20DF9D8-C375-1A93-CA29-C43271BF4907}"/>
              </a:ext>
            </a:extLst>
          </p:cNvPr>
          <p:cNvCxnSpPr/>
          <p:nvPr/>
        </p:nvCxnSpPr>
        <p:spPr>
          <a:xfrm flipH="1">
            <a:off x="4233669" y="4124589"/>
            <a:ext cx="1083029" cy="856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Rechte verbindingslijn met pijl 37">
            <a:extLst>
              <a:ext uri="{FF2B5EF4-FFF2-40B4-BE49-F238E27FC236}">
                <a16:creationId xmlns:a16="http://schemas.microsoft.com/office/drawing/2014/main" id="{3B49CA38-430F-1F68-F3EE-CF4E8592A8DB}"/>
              </a:ext>
            </a:extLst>
          </p:cNvPr>
          <p:cNvCxnSpPr/>
          <p:nvPr/>
        </p:nvCxnSpPr>
        <p:spPr>
          <a:xfrm flipH="1" flipV="1">
            <a:off x="3044622" y="4067640"/>
            <a:ext cx="1027288" cy="877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Rechte verbindingslijn met pijl 38">
            <a:extLst>
              <a:ext uri="{FF2B5EF4-FFF2-40B4-BE49-F238E27FC236}">
                <a16:creationId xmlns:a16="http://schemas.microsoft.com/office/drawing/2014/main" id="{3491931D-F166-8AA0-66C9-3B5C23050F7E}"/>
              </a:ext>
            </a:extLst>
          </p:cNvPr>
          <p:cNvCxnSpPr/>
          <p:nvPr/>
        </p:nvCxnSpPr>
        <p:spPr>
          <a:xfrm flipH="1">
            <a:off x="1859287" y="4122590"/>
            <a:ext cx="1083029" cy="856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Rechte verbindingslijn met pijl 39">
            <a:extLst>
              <a:ext uri="{FF2B5EF4-FFF2-40B4-BE49-F238E27FC236}">
                <a16:creationId xmlns:a16="http://schemas.microsoft.com/office/drawing/2014/main" id="{95AF392D-7BE3-C57E-721A-C48EC2EEBFFD}"/>
              </a:ext>
            </a:extLst>
          </p:cNvPr>
          <p:cNvCxnSpPr/>
          <p:nvPr/>
        </p:nvCxnSpPr>
        <p:spPr>
          <a:xfrm flipH="1">
            <a:off x="9546347" y="4121564"/>
            <a:ext cx="1573391" cy="90861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Rechte verbindingslijn met pijl 40">
            <a:extLst>
              <a:ext uri="{FF2B5EF4-FFF2-40B4-BE49-F238E27FC236}">
                <a16:creationId xmlns:a16="http://schemas.microsoft.com/office/drawing/2014/main" id="{636639C8-A5B8-902A-3C76-8F376DC83A12}"/>
              </a:ext>
            </a:extLst>
          </p:cNvPr>
          <p:cNvCxnSpPr/>
          <p:nvPr/>
        </p:nvCxnSpPr>
        <p:spPr>
          <a:xfrm flipH="1" flipV="1">
            <a:off x="7994492" y="4066614"/>
            <a:ext cx="1395562" cy="88584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Rechte verbindingslijn met pijl 41">
            <a:extLst>
              <a:ext uri="{FF2B5EF4-FFF2-40B4-BE49-F238E27FC236}">
                <a16:creationId xmlns:a16="http://schemas.microsoft.com/office/drawing/2014/main" id="{5A84C728-B9F1-9CD0-0197-D2AF9B1DEA88}"/>
              </a:ext>
            </a:extLst>
          </p:cNvPr>
          <p:cNvCxnSpPr/>
          <p:nvPr/>
        </p:nvCxnSpPr>
        <p:spPr>
          <a:xfrm flipH="1">
            <a:off x="6252293" y="4073154"/>
            <a:ext cx="1573391" cy="90861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Rechte verbindingslijn met pijl 42">
            <a:extLst>
              <a:ext uri="{FF2B5EF4-FFF2-40B4-BE49-F238E27FC236}">
                <a16:creationId xmlns:a16="http://schemas.microsoft.com/office/drawing/2014/main" id="{27DB26F0-8DC8-F2CF-6FA7-96198360E84B}"/>
              </a:ext>
            </a:extLst>
          </p:cNvPr>
          <p:cNvCxnSpPr/>
          <p:nvPr/>
        </p:nvCxnSpPr>
        <p:spPr>
          <a:xfrm flipH="1" flipV="1">
            <a:off x="4700438" y="4018204"/>
            <a:ext cx="1395562" cy="88584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Rechte verbindingslijn met pijl 43">
            <a:extLst>
              <a:ext uri="{FF2B5EF4-FFF2-40B4-BE49-F238E27FC236}">
                <a16:creationId xmlns:a16="http://schemas.microsoft.com/office/drawing/2014/main" id="{8ED2D151-1388-831C-51CC-CFC4CF0C25E7}"/>
              </a:ext>
            </a:extLst>
          </p:cNvPr>
          <p:cNvCxnSpPr/>
          <p:nvPr/>
        </p:nvCxnSpPr>
        <p:spPr>
          <a:xfrm flipH="1">
            <a:off x="2943812" y="4081382"/>
            <a:ext cx="1573391" cy="90861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Rechte verbindingslijn met pijl 44">
            <a:extLst>
              <a:ext uri="{FF2B5EF4-FFF2-40B4-BE49-F238E27FC236}">
                <a16:creationId xmlns:a16="http://schemas.microsoft.com/office/drawing/2014/main" id="{87A54BF0-F0AE-2E58-12EB-D24B174AE118}"/>
              </a:ext>
            </a:extLst>
          </p:cNvPr>
          <p:cNvCxnSpPr/>
          <p:nvPr/>
        </p:nvCxnSpPr>
        <p:spPr>
          <a:xfrm flipH="1" flipV="1">
            <a:off x="1391957" y="4026432"/>
            <a:ext cx="1395562" cy="88584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kstvak 45">
            <a:extLst>
              <a:ext uri="{FF2B5EF4-FFF2-40B4-BE49-F238E27FC236}">
                <a16:creationId xmlns:a16="http://schemas.microsoft.com/office/drawing/2014/main" id="{0967D082-64CB-A654-6847-C1EEE191F10C}"/>
              </a:ext>
            </a:extLst>
          </p:cNvPr>
          <p:cNvSpPr txBox="1"/>
          <p:nvPr/>
        </p:nvSpPr>
        <p:spPr>
          <a:xfrm>
            <a:off x="1208800" y="5704014"/>
            <a:ext cx="992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400" dirty="0" err="1">
                <a:solidFill>
                  <a:srgbClr val="00B050"/>
                </a:solidFill>
                <a:latin typeface="Barlow Condensed" panose="00000506000000000000" pitchFamily="2" charset="0"/>
              </a:rPr>
              <a:t>multimode</a:t>
            </a:r>
            <a:r>
              <a:rPr lang="nl-BE" sz="5400" dirty="0">
                <a:solidFill>
                  <a:srgbClr val="00B050"/>
                </a:solidFill>
                <a:latin typeface="Barlow Condensed" panose="00000506000000000000" pitchFamily="2" charset="0"/>
              </a:rPr>
              <a:t> fiber</a:t>
            </a:r>
          </a:p>
        </p:txBody>
      </p:sp>
      <p:sp>
        <p:nvSpPr>
          <p:cNvPr id="28" name="Rechthoek 46">
            <a:extLst>
              <a:ext uri="{FF2B5EF4-FFF2-40B4-BE49-F238E27FC236}">
                <a16:creationId xmlns:a16="http://schemas.microsoft.com/office/drawing/2014/main" id="{F5ACCBFD-2325-4FCA-C1B9-8EA11841E464}"/>
              </a:ext>
            </a:extLst>
          </p:cNvPr>
          <p:cNvSpPr/>
          <p:nvPr/>
        </p:nvSpPr>
        <p:spPr>
          <a:xfrm>
            <a:off x="10287319" y="1241803"/>
            <a:ext cx="937553" cy="829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>
                <a:latin typeface="Barlow Condensed" panose="00000506000000000000" pitchFamily="2" charset="0"/>
              </a:rPr>
              <a:t>ILD</a:t>
            </a:r>
          </a:p>
        </p:txBody>
      </p:sp>
      <p:pic>
        <p:nvPicPr>
          <p:cNvPr id="29" name="Picture 2" descr="Free Bulb SVG, PNG Icon, Symbol. Download Image.">
            <a:extLst>
              <a:ext uri="{FF2B5EF4-FFF2-40B4-BE49-F238E27FC236}">
                <a16:creationId xmlns:a16="http://schemas.microsoft.com/office/drawing/2014/main" id="{F52DA5B3-15DF-E44B-D2A4-6A77781F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333042" y="1896495"/>
            <a:ext cx="936269" cy="9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hthoek 47">
            <a:extLst>
              <a:ext uri="{FF2B5EF4-FFF2-40B4-BE49-F238E27FC236}">
                <a16:creationId xmlns:a16="http://schemas.microsoft.com/office/drawing/2014/main" id="{4DD89B07-C78F-C1BB-607A-D6257A495D56}"/>
              </a:ext>
            </a:extLst>
          </p:cNvPr>
          <p:cNvSpPr/>
          <p:nvPr/>
        </p:nvSpPr>
        <p:spPr>
          <a:xfrm>
            <a:off x="10287318" y="5444267"/>
            <a:ext cx="937553" cy="829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400" dirty="0">
                <a:latin typeface="Barlow Condensed" panose="00000506000000000000" pitchFamily="2" charset="0"/>
              </a:rPr>
              <a:t>LED</a:t>
            </a:r>
          </a:p>
        </p:txBody>
      </p:sp>
      <p:pic>
        <p:nvPicPr>
          <p:cNvPr id="31" name="Picture 2" descr="Free Bulb SVG, PNG Icon, Symbol. Download Image.">
            <a:extLst>
              <a:ext uri="{FF2B5EF4-FFF2-40B4-BE49-F238E27FC236}">
                <a16:creationId xmlns:a16="http://schemas.microsoft.com/office/drawing/2014/main" id="{D55D0289-C8D2-0B41-726C-2B09430D8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299550" y="4701943"/>
            <a:ext cx="936269" cy="9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ADEB6A-D444-B4DA-D73B-E9505ECC3AE2}"/>
              </a:ext>
            </a:extLst>
          </p:cNvPr>
          <p:cNvSpPr txBox="1"/>
          <p:nvPr/>
        </p:nvSpPr>
        <p:spPr>
          <a:xfrm>
            <a:off x="3596640" y="5290597"/>
            <a:ext cx="5793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Grotere</a:t>
            </a:r>
            <a:r>
              <a:rPr lang="en-US" sz="2800" dirty="0"/>
              <a:t> </a:t>
            </a:r>
            <a:r>
              <a:rPr lang="en-US" sz="2800" dirty="0" err="1"/>
              <a:t>bandbreedte</a:t>
            </a:r>
            <a:r>
              <a:rPr lang="en-US" sz="2800" dirty="0"/>
              <a:t> maar </a:t>
            </a:r>
            <a:r>
              <a:rPr lang="en-US" sz="2800" dirty="0" err="1"/>
              <a:t>trager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01659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7" grpId="0"/>
      <p:bldP spid="28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E9E1-A8F8-7885-1001-CB4D62B9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</a:t>
            </a:r>
            <a:endParaRPr lang="LID4096" dirty="0"/>
          </a:p>
        </p:txBody>
      </p:sp>
      <p:pic>
        <p:nvPicPr>
          <p:cNvPr id="4" name="Picture 4" descr="Computer desktop PC PNG image | Computer price, Computer repair, Computer  repair services">
            <a:extLst>
              <a:ext uri="{FF2B5EF4-FFF2-40B4-BE49-F238E27FC236}">
                <a16:creationId xmlns:a16="http://schemas.microsoft.com/office/drawing/2014/main" id="{54773C72-5811-CFA5-19EB-FB2346E5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0" y="1027906"/>
            <a:ext cx="4868862" cy="48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12">
            <a:extLst>
              <a:ext uri="{FF2B5EF4-FFF2-40B4-BE49-F238E27FC236}">
                <a16:creationId xmlns:a16="http://schemas.microsoft.com/office/drawing/2014/main" id="{6ACAD1DD-8C4C-03DE-F351-0CC5879D758C}"/>
              </a:ext>
            </a:extLst>
          </p:cNvPr>
          <p:cNvSpPr/>
          <p:nvPr/>
        </p:nvSpPr>
        <p:spPr>
          <a:xfrm>
            <a:off x="838200" y="2264590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netwerkpoort op moederbord</a:t>
            </a:r>
          </a:p>
        </p:txBody>
      </p:sp>
    </p:spTree>
    <p:extLst>
      <p:ext uri="{BB962C8B-B14F-4D97-AF65-F5344CB8AC3E}">
        <p14:creationId xmlns:p14="http://schemas.microsoft.com/office/powerpoint/2010/main" val="24354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409-8323-A370-8759-B0269A0D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FTTC – Fiber To The Curb</a:t>
            </a:r>
            <a:endParaRPr lang="LID4096" dirty="0"/>
          </a:p>
        </p:txBody>
      </p:sp>
      <p:cxnSp>
        <p:nvCxnSpPr>
          <p:cNvPr id="4" name="Rechte verbindingslijn 20">
            <a:extLst>
              <a:ext uri="{FF2B5EF4-FFF2-40B4-BE49-F238E27FC236}">
                <a16:creationId xmlns:a16="http://schemas.microsoft.com/office/drawing/2014/main" id="{D1E26BDD-8214-B6D4-8AA7-30E0172FBDD1}"/>
              </a:ext>
            </a:extLst>
          </p:cNvPr>
          <p:cNvCxnSpPr/>
          <p:nvPr/>
        </p:nvCxnSpPr>
        <p:spPr>
          <a:xfrm>
            <a:off x="8059844" y="4124586"/>
            <a:ext cx="1575300" cy="1655325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18">
            <a:extLst>
              <a:ext uri="{FF2B5EF4-FFF2-40B4-BE49-F238E27FC236}">
                <a16:creationId xmlns:a16="http://schemas.microsoft.com/office/drawing/2014/main" id="{3D6299D9-8C46-F1DB-9B0F-391839B405AA}"/>
              </a:ext>
            </a:extLst>
          </p:cNvPr>
          <p:cNvCxnSpPr/>
          <p:nvPr/>
        </p:nvCxnSpPr>
        <p:spPr>
          <a:xfrm flipV="1">
            <a:off x="8059844" y="3829185"/>
            <a:ext cx="1575300" cy="4962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12">
            <a:extLst>
              <a:ext uri="{FF2B5EF4-FFF2-40B4-BE49-F238E27FC236}">
                <a16:creationId xmlns:a16="http://schemas.microsoft.com/office/drawing/2014/main" id="{7ACB7DE5-0EFB-F213-1DB4-BFDAA5AFC14C}"/>
              </a:ext>
            </a:extLst>
          </p:cNvPr>
          <p:cNvCxnSpPr/>
          <p:nvPr/>
        </p:nvCxnSpPr>
        <p:spPr>
          <a:xfrm>
            <a:off x="4052711" y="3829185"/>
            <a:ext cx="3298028" cy="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Marc\AppData\Local\Microsoft\Windows\Temporary Internet Files\Content.IE5\8QG8OGJK\MC900240161[1].wmf">
            <a:extLst>
              <a:ext uri="{FF2B5EF4-FFF2-40B4-BE49-F238E27FC236}">
                <a16:creationId xmlns:a16="http://schemas.microsoft.com/office/drawing/2014/main" id="{7C1FE4FE-7A7A-0DC9-947D-3702AA5D0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24" y="2844796"/>
            <a:ext cx="2166998" cy="167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Marc\AppData\Local\Microsoft\Windows\Temporary Internet Files\Content.IE5\8QG8OGJK\MC900238377[1].wmf">
            <a:extLst>
              <a:ext uri="{FF2B5EF4-FFF2-40B4-BE49-F238E27FC236}">
                <a16:creationId xmlns:a16="http://schemas.microsoft.com/office/drawing/2014/main" id="{084716DF-64D2-6C8C-D4CA-9EDC0A4F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81" y="5185580"/>
            <a:ext cx="1755648" cy="8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Marc\AppData\Local\Microsoft\Windows\Temporary Internet Files\Content.IE5\DTA10X1Q\MC900238379[1].wmf">
            <a:extLst>
              <a:ext uri="{FF2B5EF4-FFF2-40B4-BE49-F238E27FC236}">
                <a16:creationId xmlns:a16="http://schemas.microsoft.com/office/drawing/2014/main" id="{194D4360-28A3-FDE3-6AFF-7B67B129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81" y="3216974"/>
            <a:ext cx="1826971" cy="11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Marc\AppData\Local\Microsoft\Windows\Temporary Internet Files\Content.IE5\8QG8OGJK\MC900238377[1].wmf">
            <a:extLst>
              <a:ext uri="{FF2B5EF4-FFF2-40B4-BE49-F238E27FC236}">
                <a16:creationId xmlns:a16="http://schemas.microsoft.com/office/drawing/2014/main" id="{4B50BC21-8114-77C0-FF56-13C8CBE8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81" y="1467824"/>
            <a:ext cx="1755648" cy="8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al 11">
            <a:extLst>
              <a:ext uri="{FF2B5EF4-FFF2-40B4-BE49-F238E27FC236}">
                <a16:creationId xmlns:a16="http://schemas.microsoft.com/office/drawing/2014/main" id="{BEFAE1D8-8F6A-78B8-6C1B-1F538B82C20C}"/>
              </a:ext>
            </a:extLst>
          </p:cNvPr>
          <p:cNvSpPr/>
          <p:nvPr/>
        </p:nvSpPr>
        <p:spPr>
          <a:xfrm>
            <a:off x="7249139" y="3325129"/>
            <a:ext cx="1035568" cy="1008113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latin typeface="Trebuchet MS" panose="020B0603020202020204" pitchFamily="34" charset="0"/>
              </a:rPr>
              <a:t>node</a:t>
            </a:r>
          </a:p>
        </p:txBody>
      </p:sp>
      <p:cxnSp>
        <p:nvCxnSpPr>
          <p:cNvPr id="12" name="Rechte verbindingslijn 15">
            <a:extLst>
              <a:ext uri="{FF2B5EF4-FFF2-40B4-BE49-F238E27FC236}">
                <a16:creationId xmlns:a16="http://schemas.microsoft.com/office/drawing/2014/main" id="{1E291B61-FC2E-3102-71A3-F05436085AAD}"/>
              </a:ext>
            </a:extLst>
          </p:cNvPr>
          <p:cNvCxnSpPr/>
          <p:nvPr/>
        </p:nvCxnSpPr>
        <p:spPr>
          <a:xfrm flipV="1">
            <a:off x="7907444" y="2207165"/>
            <a:ext cx="1727701" cy="1474581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6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C2EB-3586-4DE8-026A-E3EFB2F6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FTTH – Fiber To The Home</a:t>
            </a:r>
            <a:endParaRPr lang="LID4096" dirty="0"/>
          </a:p>
        </p:txBody>
      </p:sp>
      <p:cxnSp>
        <p:nvCxnSpPr>
          <p:cNvPr id="4" name="Rechte verbindingslijn 19">
            <a:extLst>
              <a:ext uri="{FF2B5EF4-FFF2-40B4-BE49-F238E27FC236}">
                <a16:creationId xmlns:a16="http://schemas.microsoft.com/office/drawing/2014/main" id="{6FE6162F-413A-3C79-C312-4285AE16055E}"/>
              </a:ext>
            </a:extLst>
          </p:cNvPr>
          <p:cNvCxnSpPr/>
          <p:nvPr/>
        </p:nvCxnSpPr>
        <p:spPr>
          <a:xfrm>
            <a:off x="4126585" y="4093522"/>
            <a:ext cx="5480259" cy="153417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17">
            <a:extLst>
              <a:ext uri="{FF2B5EF4-FFF2-40B4-BE49-F238E27FC236}">
                <a16:creationId xmlns:a16="http://schemas.microsoft.com/office/drawing/2014/main" id="{1A348F37-3B78-02E5-9E4F-F33235F3035C}"/>
              </a:ext>
            </a:extLst>
          </p:cNvPr>
          <p:cNvCxnSpPr/>
          <p:nvPr/>
        </p:nvCxnSpPr>
        <p:spPr>
          <a:xfrm flipV="1">
            <a:off x="3974185" y="3941120"/>
            <a:ext cx="5847148" cy="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12">
            <a:extLst>
              <a:ext uri="{FF2B5EF4-FFF2-40B4-BE49-F238E27FC236}">
                <a16:creationId xmlns:a16="http://schemas.microsoft.com/office/drawing/2014/main" id="{F590761A-C5CE-AF18-9D44-B3D8917AF36F}"/>
              </a:ext>
            </a:extLst>
          </p:cNvPr>
          <p:cNvCxnSpPr/>
          <p:nvPr/>
        </p:nvCxnSpPr>
        <p:spPr>
          <a:xfrm flipV="1">
            <a:off x="4052711" y="2133600"/>
            <a:ext cx="5655733" cy="169558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Marc\AppData\Local\Microsoft\Windows\Temporary Internet Files\Content.IE5\8QG8OGJK\MC900240161[1].wmf">
            <a:extLst>
              <a:ext uri="{FF2B5EF4-FFF2-40B4-BE49-F238E27FC236}">
                <a16:creationId xmlns:a16="http://schemas.microsoft.com/office/drawing/2014/main" id="{8A688FCC-7A7C-F97E-E852-566E08D9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24" y="2844796"/>
            <a:ext cx="2166998" cy="167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Marc\AppData\Local\Microsoft\Windows\Temporary Internet Files\Content.IE5\8QG8OGJK\MC900238377[1].wmf">
            <a:extLst>
              <a:ext uri="{FF2B5EF4-FFF2-40B4-BE49-F238E27FC236}">
                <a16:creationId xmlns:a16="http://schemas.microsoft.com/office/drawing/2014/main" id="{01CE2B75-C4BE-DE04-6994-3E9FD5D3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81" y="5185580"/>
            <a:ext cx="1755648" cy="8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Marc\AppData\Local\Microsoft\Windows\Temporary Internet Files\Content.IE5\DTA10X1Q\MC900238379[1].wmf">
            <a:extLst>
              <a:ext uri="{FF2B5EF4-FFF2-40B4-BE49-F238E27FC236}">
                <a16:creationId xmlns:a16="http://schemas.microsoft.com/office/drawing/2014/main" id="{93841528-D532-4D42-642D-0240A080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81" y="3216974"/>
            <a:ext cx="1826971" cy="11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Marc\AppData\Local\Microsoft\Windows\Temporary Internet Files\Content.IE5\8QG8OGJK\MC900238377[1].wmf">
            <a:extLst>
              <a:ext uri="{FF2B5EF4-FFF2-40B4-BE49-F238E27FC236}">
                <a16:creationId xmlns:a16="http://schemas.microsoft.com/office/drawing/2014/main" id="{4AAB1568-ABAB-E886-5A44-A2EAC4CD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81" y="1467824"/>
            <a:ext cx="1755648" cy="8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88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55A-BF8A-68A1-D668-448DE582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– Powerline </a:t>
            </a:r>
            <a:r>
              <a:rPr lang="en-US" dirty="0" err="1"/>
              <a:t>Communicatie</a:t>
            </a:r>
            <a:endParaRPr lang="LID4096" dirty="0"/>
          </a:p>
        </p:txBody>
      </p:sp>
      <p:sp>
        <p:nvSpPr>
          <p:cNvPr id="4" name="Rechthoek 10">
            <a:extLst>
              <a:ext uri="{FF2B5EF4-FFF2-40B4-BE49-F238E27FC236}">
                <a16:creationId xmlns:a16="http://schemas.microsoft.com/office/drawing/2014/main" id="{C1879A32-B8FF-2C66-BF02-44CB04692EDD}"/>
              </a:ext>
            </a:extLst>
          </p:cNvPr>
          <p:cNvSpPr/>
          <p:nvPr/>
        </p:nvSpPr>
        <p:spPr>
          <a:xfrm>
            <a:off x="1133475" y="3634855"/>
            <a:ext cx="9925050" cy="1490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11">
            <a:extLst>
              <a:ext uri="{FF2B5EF4-FFF2-40B4-BE49-F238E27FC236}">
                <a16:creationId xmlns:a16="http://schemas.microsoft.com/office/drawing/2014/main" id="{25C07C09-DADD-11A2-8A6E-EB5035BE3045}"/>
              </a:ext>
            </a:extLst>
          </p:cNvPr>
          <p:cNvSpPr/>
          <p:nvPr/>
        </p:nvSpPr>
        <p:spPr>
          <a:xfrm>
            <a:off x="1133475" y="4196664"/>
            <a:ext cx="9925050" cy="83876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Bliksemflits 3">
            <a:extLst>
              <a:ext uri="{FF2B5EF4-FFF2-40B4-BE49-F238E27FC236}">
                <a16:creationId xmlns:a16="http://schemas.microsoft.com/office/drawing/2014/main" id="{BBEF023D-DA41-A099-71B1-02466777D842}"/>
              </a:ext>
            </a:extLst>
          </p:cNvPr>
          <p:cNvSpPr/>
          <p:nvPr/>
        </p:nvSpPr>
        <p:spPr>
          <a:xfrm>
            <a:off x="1281640" y="437897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Bliksemflits 12">
            <a:extLst>
              <a:ext uri="{FF2B5EF4-FFF2-40B4-BE49-F238E27FC236}">
                <a16:creationId xmlns:a16="http://schemas.microsoft.com/office/drawing/2014/main" id="{78D569E3-5922-6E16-4292-F9E7BE8E82F9}"/>
              </a:ext>
            </a:extLst>
          </p:cNvPr>
          <p:cNvSpPr/>
          <p:nvPr/>
        </p:nvSpPr>
        <p:spPr>
          <a:xfrm>
            <a:off x="1734605" y="437897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Bliksemflits 13">
            <a:extLst>
              <a:ext uri="{FF2B5EF4-FFF2-40B4-BE49-F238E27FC236}">
                <a16:creationId xmlns:a16="http://schemas.microsoft.com/office/drawing/2014/main" id="{A4A70381-112F-1CCB-5254-95D8AF7846D4}"/>
              </a:ext>
            </a:extLst>
          </p:cNvPr>
          <p:cNvSpPr/>
          <p:nvPr/>
        </p:nvSpPr>
        <p:spPr>
          <a:xfrm>
            <a:off x="2250393" y="4380670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Bliksemflits 14">
            <a:extLst>
              <a:ext uri="{FF2B5EF4-FFF2-40B4-BE49-F238E27FC236}">
                <a16:creationId xmlns:a16="http://schemas.microsoft.com/office/drawing/2014/main" id="{E2448FDA-1F71-8FA6-7C85-A3FD81DB8234}"/>
              </a:ext>
            </a:extLst>
          </p:cNvPr>
          <p:cNvSpPr/>
          <p:nvPr/>
        </p:nvSpPr>
        <p:spPr>
          <a:xfrm>
            <a:off x="2721024" y="4369380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Bliksemflits 15">
            <a:extLst>
              <a:ext uri="{FF2B5EF4-FFF2-40B4-BE49-F238E27FC236}">
                <a16:creationId xmlns:a16="http://schemas.microsoft.com/office/drawing/2014/main" id="{7A6E79C9-B4C9-9D02-BD36-DC78AF888CE6}"/>
              </a:ext>
            </a:extLst>
          </p:cNvPr>
          <p:cNvSpPr/>
          <p:nvPr/>
        </p:nvSpPr>
        <p:spPr>
          <a:xfrm>
            <a:off x="3267801" y="4369379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Bliksemflits 16">
            <a:extLst>
              <a:ext uri="{FF2B5EF4-FFF2-40B4-BE49-F238E27FC236}">
                <a16:creationId xmlns:a16="http://schemas.microsoft.com/office/drawing/2014/main" id="{AE8F8CF2-1A96-4932-DFEF-EAEF36DD4AE9}"/>
              </a:ext>
            </a:extLst>
          </p:cNvPr>
          <p:cNvSpPr/>
          <p:nvPr/>
        </p:nvSpPr>
        <p:spPr>
          <a:xfrm>
            <a:off x="3783689" y="4387578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Bliksemflits 23">
            <a:extLst>
              <a:ext uri="{FF2B5EF4-FFF2-40B4-BE49-F238E27FC236}">
                <a16:creationId xmlns:a16="http://schemas.microsoft.com/office/drawing/2014/main" id="{758A59AF-1536-39DF-67C4-B5931C2AB55D}"/>
              </a:ext>
            </a:extLst>
          </p:cNvPr>
          <p:cNvSpPr/>
          <p:nvPr/>
        </p:nvSpPr>
        <p:spPr>
          <a:xfrm>
            <a:off x="4319175" y="4395484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Bliksemflits 24">
            <a:extLst>
              <a:ext uri="{FF2B5EF4-FFF2-40B4-BE49-F238E27FC236}">
                <a16:creationId xmlns:a16="http://schemas.microsoft.com/office/drawing/2014/main" id="{EFA0290C-D333-9C62-58DC-55F9AA8A3418}"/>
              </a:ext>
            </a:extLst>
          </p:cNvPr>
          <p:cNvSpPr/>
          <p:nvPr/>
        </p:nvSpPr>
        <p:spPr>
          <a:xfrm>
            <a:off x="4772140" y="4395484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Bliksemflits 25">
            <a:extLst>
              <a:ext uri="{FF2B5EF4-FFF2-40B4-BE49-F238E27FC236}">
                <a16:creationId xmlns:a16="http://schemas.microsoft.com/office/drawing/2014/main" id="{281E286E-0041-AEA6-E920-D38D36FDB49C}"/>
              </a:ext>
            </a:extLst>
          </p:cNvPr>
          <p:cNvSpPr/>
          <p:nvPr/>
        </p:nvSpPr>
        <p:spPr>
          <a:xfrm>
            <a:off x="5287928" y="439717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Bliksemflits 26">
            <a:extLst>
              <a:ext uri="{FF2B5EF4-FFF2-40B4-BE49-F238E27FC236}">
                <a16:creationId xmlns:a16="http://schemas.microsoft.com/office/drawing/2014/main" id="{ACF378FF-5B65-146F-01F5-9913F2F1DC95}"/>
              </a:ext>
            </a:extLst>
          </p:cNvPr>
          <p:cNvSpPr/>
          <p:nvPr/>
        </p:nvSpPr>
        <p:spPr>
          <a:xfrm>
            <a:off x="5758559" y="438588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Bliksemflits 27">
            <a:extLst>
              <a:ext uri="{FF2B5EF4-FFF2-40B4-BE49-F238E27FC236}">
                <a16:creationId xmlns:a16="http://schemas.microsoft.com/office/drawing/2014/main" id="{EB63A375-5F7A-9D5C-5335-6531A0A21011}"/>
              </a:ext>
            </a:extLst>
          </p:cNvPr>
          <p:cNvSpPr/>
          <p:nvPr/>
        </p:nvSpPr>
        <p:spPr>
          <a:xfrm>
            <a:off x="6305336" y="4385886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Bliksemflits 28">
            <a:extLst>
              <a:ext uri="{FF2B5EF4-FFF2-40B4-BE49-F238E27FC236}">
                <a16:creationId xmlns:a16="http://schemas.microsoft.com/office/drawing/2014/main" id="{DFEA330D-775A-C3F6-4462-43BF5FBD6B32}"/>
              </a:ext>
            </a:extLst>
          </p:cNvPr>
          <p:cNvSpPr/>
          <p:nvPr/>
        </p:nvSpPr>
        <p:spPr>
          <a:xfrm>
            <a:off x="6821224" y="4404085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Bliksemflits 29">
            <a:extLst>
              <a:ext uri="{FF2B5EF4-FFF2-40B4-BE49-F238E27FC236}">
                <a16:creationId xmlns:a16="http://schemas.microsoft.com/office/drawing/2014/main" id="{49ADA1E7-987F-B815-7147-2895954DC155}"/>
              </a:ext>
            </a:extLst>
          </p:cNvPr>
          <p:cNvSpPr/>
          <p:nvPr/>
        </p:nvSpPr>
        <p:spPr>
          <a:xfrm>
            <a:off x="7420943" y="4395484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Bliksemflits 30">
            <a:extLst>
              <a:ext uri="{FF2B5EF4-FFF2-40B4-BE49-F238E27FC236}">
                <a16:creationId xmlns:a16="http://schemas.microsoft.com/office/drawing/2014/main" id="{DEDD6FAF-7CCC-40B9-4180-4C14365B3F4F}"/>
              </a:ext>
            </a:extLst>
          </p:cNvPr>
          <p:cNvSpPr/>
          <p:nvPr/>
        </p:nvSpPr>
        <p:spPr>
          <a:xfrm>
            <a:off x="7873908" y="4395484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Bliksemflits 31">
            <a:extLst>
              <a:ext uri="{FF2B5EF4-FFF2-40B4-BE49-F238E27FC236}">
                <a16:creationId xmlns:a16="http://schemas.microsoft.com/office/drawing/2014/main" id="{F6FE1F17-0ED7-A0D2-3916-18F892AC09A0}"/>
              </a:ext>
            </a:extLst>
          </p:cNvPr>
          <p:cNvSpPr/>
          <p:nvPr/>
        </p:nvSpPr>
        <p:spPr>
          <a:xfrm>
            <a:off x="8389696" y="439717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Bliksemflits 32">
            <a:extLst>
              <a:ext uri="{FF2B5EF4-FFF2-40B4-BE49-F238E27FC236}">
                <a16:creationId xmlns:a16="http://schemas.microsoft.com/office/drawing/2014/main" id="{A78A60A6-E498-A1C6-9E89-407490861891}"/>
              </a:ext>
            </a:extLst>
          </p:cNvPr>
          <p:cNvSpPr/>
          <p:nvPr/>
        </p:nvSpPr>
        <p:spPr>
          <a:xfrm>
            <a:off x="8860327" y="438588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Bliksemflits 33">
            <a:extLst>
              <a:ext uri="{FF2B5EF4-FFF2-40B4-BE49-F238E27FC236}">
                <a16:creationId xmlns:a16="http://schemas.microsoft.com/office/drawing/2014/main" id="{79D18BE4-9379-EA82-7F93-336585F25FDB}"/>
              </a:ext>
            </a:extLst>
          </p:cNvPr>
          <p:cNvSpPr/>
          <p:nvPr/>
        </p:nvSpPr>
        <p:spPr>
          <a:xfrm>
            <a:off x="9407104" y="4385886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Bliksemflits 34">
            <a:extLst>
              <a:ext uri="{FF2B5EF4-FFF2-40B4-BE49-F238E27FC236}">
                <a16:creationId xmlns:a16="http://schemas.microsoft.com/office/drawing/2014/main" id="{150ECC19-2F48-8944-BB47-0AFA92E4E4B8}"/>
              </a:ext>
            </a:extLst>
          </p:cNvPr>
          <p:cNvSpPr/>
          <p:nvPr/>
        </p:nvSpPr>
        <p:spPr>
          <a:xfrm>
            <a:off x="9922992" y="4404085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Bliksemflits 35">
            <a:extLst>
              <a:ext uri="{FF2B5EF4-FFF2-40B4-BE49-F238E27FC236}">
                <a16:creationId xmlns:a16="http://schemas.microsoft.com/office/drawing/2014/main" id="{7A5D818D-03A1-492C-3010-8CFBF93342EC}"/>
              </a:ext>
            </a:extLst>
          </p:cNvPr>
          <p:cNvSpPr/>
          <p:nvPr/>
        </p:nvSpPr>
        <p:spPr>
          <a:xfrm>
            <a:off x="10417514" y="4369378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hthoek 36">
            <a:extLst>
              <a:ext uri="{FF2B5EF4-FFF2-40B4-BE49-F238E27FC236}">
                <a16:creationId xmlns:a16="http://schemas.microsoft.com/office/drawing/2014/main" id="{B2601453-2428-A8F9-7A2C-515928F5057F}"/>
              </a:ext>
            </a:extLst>
          </p:cNvPr>
          <p:cNvSpPr/>
          <p:nvPr/>
        </p:nvSpPr>
        <p:spPr>
          <a:xfrm>
            <a:off x="1133475" y="3318150"/>
            <a:ext cx="9925050" cy="78820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>
                <a:solidFill>
                  <a:schemeClr val="tx1"/>
                </a:solidFill>
                <a:latin typeface="Barlow Condensed" panose="00000506000000000000" pitchFamily="2" charset="0"/>
              </a:rPr>
              <a:t>10100101001111010111010111010111010111000101000101011101011110111010111000000101011101000011101010</a:t>
            </a:r>
          </a:p>
        </p:txBody>
      </p:sp>
    </p:spTree>
    <p:extLst>
      <p:ext uri="{BB962C8B-B14F-4D97-AF65-F5344CB8AC3E}">
        <p14:creationId xmlns:p14="http://schemas.microsoft.com/office/powerpoint/2010/main" val="49395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93201-7B51-62D4-7BEA-0D3774B0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040-0972-ACA2-03DF-8A02C899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– Powerline </a:t>
            </a:r>
            <a:r>
              <a:rPr lang="en-US" dirty="0" err="1"/>
              <a:t>Communicatie</a:t>
            </a:r>
            <a:endParaRPr lang="LID4096" dirty="0"/>
          </a:p>
        </p:txBody>
      </p:sp>
      <p:sp>
        <p:nvSpPr>
          <p:cNvPr id="4" name="Rechthoek 10">
            <a:extLst>
              <a:ext uri="{FF2B5EF4-FFF2-40B4-BE49-F238E27FC236}">
                <a16:creationId xmlns:a16="http://schemas.microsoft.com/office/drawing/2014/main" id="{E9CC96F2-201B-D7DC-4117-082A0BD75D7E}"/>
              </a:ext>
            </a:extLst>
          </p:cNvPr>
          <p:cNvSpPr/>
          <p:nvPr/>
        </p:nvSpPr>
        <p:spPr>
          <a:xfrm>
            <a:off x="1133475" y="3634855"/>
            <a:ext cx="9925050" cy="1490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11">
            <a:extLst>
              <a:ext uri="{FF2B5EF4-FFF2-40B4-BE49-F238E27FC236}">
                <a16:creationId xmlns:a16="http://schemas.microsoft.com/office/drawing/2014/main" id="{BE214B6B-E791-BAB7-EC29-0716F9EB06C0}"/>
              </a:ext>
            </a:extLst>
          </p:cNvPr>
          <p:cNvSpPr/>
          <p:nvPr/>
        </p:nvSpPr>
        <p:spPr>
          <a:xfrm>
            <a:off x="1133475" y="4196664"/>
            <a:ext cx="9925050" cy="83876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Bliksemflits 3">
            <a:extLst>
              <a:ext uri="{FF2B5EF4-FFF2-40B4-BE49-F238E27FC236}">
                <a16:creationId xmlns:a16="http://schemas.microsoft.com/office/drawing/2014/main" id="{6460C8CD-A12F-F73D-3D3F-4EF6B0031791}"/>
              </a:ext>
            </a:extLst>
          </p:cNvPr>
          <p:cNvSpPr/>
          <p:nvPr/>
        </p:nvSpPr>
        <p:spPr>
          <a:xfrm>
            <a:off x="1281640" y="437897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Bliksemflits 12">
            <a:extLst>
              <a:ext uri="{FF2B5EF4-FFF2-40B4-BE49-F238E27FC236}">
                <a16:creationId xmlns:a16="http://schemas.microsoft.com/office/drawing/2014/main" id="{8B08C0BB-E234-74C5-AC7F-6DE08B71A1F1}"/>
              </a:ext>
            </a:extLst>
          </p:cNvPr>
          <p:cNvSpPr/>
          <p:nvPr/>
        </p:nvSpPr>
        <p:spPr>
          <a:xfrm>
            <a:off x="1734605" y="437897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Bliksemflits 13">
            <a:extLst>
              <a:ext uri="{FF2B5EF4-FFF2-40B4-BE49-F238E27FC236}">
                <a16:creationId xmlns:a16="http://schemas.microsoft.com/office/drawing/2014/main" id="{F3F695F8-B64B-CCED-0619-EB235BB91588}"/>
              </a:ext>
            </a:extLst>
          </p:cNvPr>
          <p:cNvSpPr/>
          <p:nvPr/>
        </p:nvSpPr>
        <p:spPr>
          <a:xfrm>
            <a:off x="2250393" y="4380670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Bliksemflits 14">
            <a:extLst>
              <a:ext uri="{FF2B5EF4-FFF2-40B4-BE49-F238E27FC236}">
                <a16:creationId xmlns:a16="http://schemas.microsoft.com/office/drawing/2014/main" id="{A8360A99-F6B4-D19A-F969-59949222D4E1}"/>
              </a:ext>
            </a:extLst>
          </p:cNvPr>
          <p:cNvSpPr/>
          <p:nvPr/>
        </p:nvSpPr>
        <p:spPr>
          <a:xfrm>
            <a:off x="2721024" y="4369380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Bliksemflits 15">
            <a:extLst>
              <a:ext uri="{FF2B5EF4-FFF2-40B4-BE49-F238E27FC236}">
                <a16:creationId xmlns:a16="http://schemas.microsoft.com/office/drawing/2014/main" id="{2F357BAE-3C43-4869-A0A9-9E78AA284C07}"/>
              </a:ext>
            </a:extLst>
          </p:cNvPr>
          <p:cNvSpPr/>
          <p:nvPr/>
        </p:nvSpPr>
        <p:spPr>
          <a:xfrm>
            <a:off x="3267801" y="4369379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Bliksemflits 16">
            <a:extLst>
              <a:ext uri="{FF2B5EF4-FFF2-40B4-BE49-F238E27FC236}">
                <a16:creationId xmlns:a16="http://schemas.microsoft.com/office/drawing/2014/main" id="{2905DA6D-874F-1573-053F-DF5AD76C1F36}"/>
              </a:ext>
            </a:extLst>
          </p:cNvPr>
          <p:cNvSpPr/>
          <p:nvPr/>
        </p:nvSpPr>
        <p:spPr>
          <a:xfrm>
            <a:off x="3783689" y="4387578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Bliksemflits 23">
            <a:extLst>
              <a:ext uri="{FF2B5EF4-FFF2-40B4-BE49-F238E27FC236}">
                <a16:creationId xmlns:a16="http://schemas.microsoft.com/office/drawing/2014/main" id="{296631DB-E3D2-D72A-E4E9-012CE351524F}"/>
              </a:ext>
            </a:extLst>
          </p:cNvPr>
          <p:cNvSpPr/>
          <p:nvPr/>
        </p:nvSpPr>
        <p:spPr>
          <a:xfrm>
            <a:off x="4319175" y="4395484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Bliksemflits 24">
            <a:extLst>
              <a:ext uri="{FF2B5EF4-FFF2-40B4-BE49-F238E27FC236}">
                <a16:creationId xmlns:a16="http://schemas.microsoft.com/office/drawing/2014/main" id="{49990B53-3F44-C129-EC8F-BE2C48901D48}"/>
              </a:ext>
            </a:extLst>
          </p:cNvPr>
          <p:cNvSpPr/>
          <p:nvPr/>
        </p:nvSpPr>
        <p:spPr>
          <a:xfrm>
            <a:off x="4772140" y="4395484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Bliksemflits 25">
            <a:extLst>
              <a:ext uri="{FF2B5EF4-FFF2-40B4-BE49-F238E27FC236}">
                <a16:creationId xmlns:a16="http://schemas.microsoft.com/office/drawing/2014/main" id="{8018EC82-84FE-7346-CE34-2A2DE2E5B2B5}"/>
              </a:ext>
            </a:extLst>
          </p:cNvPr>
          <p:cNvSpPr/>
          <p:nvPr/>
        </p:nvSpPr>
        <p:spPr>
          <a:xfrm>
            <a:off x="5287928" y="439717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Bliksemflits 26">
            <a:extLst>
              <a:ext uri="{FF2B5EF4-FFF2-40B4-BE49-F238E27FC236}">
                <a16:creationId xmlns:a16="http://schemas.microsoft.com/office/drawing/2014/main" id="{78C5A81A-7184-35AC-F8A9-DAE78ABC6296}"/>
              </a:ext>
            </a:extLst>
          </p:cNvPr>
          <p:cNvSpPr/>
          <p:nvPr/>
        </p:nvSpPr>
        <p:spPr>
          <a:xfrm>
            <a:off x="5758559" y="438588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Bliksemflits 27">
            <a:extLst>
              <a:ext uri="{FF2B5EF4-FFF2-40B4-BE49-F238E27FC236}">
                <a16:creationId xmlns:a16="http://schemas.microsoft.com/office/drawing/2014/main" id="{CCB8603D-2173-D5AE-8E19-8B9ED7A645FE}"/>
              </a:ext>
            </a:extLst>
          </p:cNvPr>
          <p:cNvSpPr/>
          <p:nvPr/>
        </p:nvSpPr>
        <p:spPr>
          <a:xfrm>
            <a:off x="6305336" y="4385886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Bliksemflits 28">
            <a:extLst>
              <a:ext uri="{FF2B5EF4-FFF2-40B4-BE49-F238E27FC236}">
                <a16:creationId xmlns:a16="http://schemas.microsoft.com/office/drawing/2014/main" id="{20588390-EEAC-CA6A-F19E-A6E1866F26EA}"/>
              </a:ext>
            </a:extLst>
          </p:cNvPr>
          <p:cNvSpPr/>
          <p:nvPr/>
        </p:nvSpPr>
        <p:spPr>
          <a:xfrm>
            <a:off x="6821224" y="4404085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Bliksemflits 29">
            <a:extLst>
              <a:ext uri="{FF2B5EF4-FFF2-40B4-BE49-F238E27FC236}">
                <a16:creationId xmlns:a16="http://schemas.microsoft.com/office/drawing/2014/main" id="{E85100AC-4F0B-17FB-5D09-B20A5C67DCEF}"/>
              </a:ext>
            </a:extLst>
          </p:cNvPr>
          <p:cNvSpPr/>
          <p:nvPr/>
        </p:nvSpPr>
        <p:spPr>
          <a:xfrm>
            <a:off x="7420943" y="4395484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Bliksemflits 30">
            <a:extLst>
              <a:ext uri="{FF2B5EF4-FFF2-40B4-BE49-F238E27FC236}">
                <a16:creationId xmlns:a16="http://schemas.microsoft.com/office/drawing/2014/main" id="{5C80EB02-F9B3-27C3-6A9E-578AE4396B66}"/>
              </a:ext>
            </a:extLst>
          </p:cNvPr>
          <p:cNvSpPr/>
          <p:nvPr/>
        </p:nvSpPr>
        <p:spPr>
          <a:xfrm>
            <a:off x="7873908" y="4395484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Bliksemflits 31">
            <a:extLst>
              <a:ext uri="{FF2B5EF4-FFF2-40B4-BE49-F238E27FC236}">
                <a16:creationId xmlns:a16="http://schemas.microsoft.com/office/drawing/2014/main" id="{39117AF4-D125-298F-8B86-DD224A42B966}"/>
              </a:ext>
            </a:extLst>
          </p:cNvPr>
          <p:cNvSpPr/>
          <p:nvPr/>
        </p:nvSpPr>
        <p:spPr>
          <a:xfrm>
            <a:off x="8389696" y="439717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Bliksemflits 32">
            <a:extLst>
              <a:ext uri="{FF2B5EF4-FFF2-40B4-BE49-F238E27FC236}">
                <a16:creationId xmlns:a16="http://schemas.microsoft.com/office/drawing/2014/main" id="{4C3652F2-97A2-F9A4-D11D-608916E829C5}"/>
              </a:ext>
            </a:extLst>
          </p:cNvPr>
          <p:cNvSpPr/>
          <p:nvPr/>
        </p:nvSpPr>
        <p:spPr>
          <a:xfrm>
            <a:off x="8860327" y="4385887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Bliksemflits 33">
            <a:extLst>
              <a:ext uri="{FF2B5EF4-FFF2-40B4-BE49-F238E27FC236}">
                <a16:creationId xmlns:a16="http://schemas.microsoft.com/office/drawing/2014/main" id="{D6CC4E4B-73BE-62E4-0AFB-851167EF5122}"/>
              </a:ext>
            </a:extLst>
          </p:cNvPr>
          <p:cNvSpPr/>
          <p:nvPr/>
        </p:nvSpPr>
        <p:spPr>
          <a:xfrm>
            <a:off x="9407104" y="4385886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Bliksemflits 34">
            <a:extLst>
              <a:ext uri="{FF2B5EF4-FFF2-40B4-BE49-F238E27FC236}">
                <a16:creationId xmlns:a16="http://schemas.microsoft.com/office/drawing/2014/main" id="{D10FFEBC-9334-BD6D-1723-88E9184DCF7C}"/>
              </a:ext>
            </a:extLst>
          </p:cNvPr>
          <p:cNvSpPr/>
          <p:nvPr/>
        </p:nvSpPr>
        <p:spPr>
          <a:xfrm>
            <a:off x="9922992" y="4404085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Bliksemflits 35">
            <a:extLst>
              <a:ext uri="{FF2B5EF4-FFF2-40B4-BE49-F238E27FC236}">
                <a16:creationId xmlns:a16="http://schemas.microsoft.com/office/drawing/2014/main" id="{1AE98C3A-B26B-7917-B815-D13685D09228}"/>
              </a:ext>
            </a:extLst>
          </p:cNvPr>
          <p:cNvSpPr/>
          <p:nvPr/>
        </p:nvSpPr>
        <p:spPr>
          <a:xfrm>
            <a:off x="10417514" y="4369378"/>
            <a:ext cx="609600" cy="47413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hthoek 36">
            <a:extLst>
              <a:ext uri="{FF2B5EF4-FFF2-40B4-BE49-F238E27FC236}">
                <a16:creationId xmlns:a16="http://schemas.microsoft.com/office/drawing/2014/main" id="{6550FFA9-AF5D-C538-3FF2-0EB796494DF4}"/>
              </a:ext>
            </a:extLst>
          </p:cNvPr>
          <p:cNvSpPr/>
          <p:nvPr/>
        </p:nvSpPr>
        <p:spPr>
          <a:xfrm>
            <a:off x="1133475" y="3318150"/>
            <a:ext cx="9925050" cy="78820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>
                <a:solidFill>
                  <a:schemeClr val="tx1"/>
                </a:solidFill>
                <a:latin typeface="Barlow Condensed" panose="00000506000000000000" pitchFamily="2" charset="0"/>
              </a:rPr>
              <a:t>10100101001111010111010111010111010111000101000101011101011110111010111000000101011101000011101010</a:t>
            </a:r>
          </a:p>
        </p:txBody>
      </p:sp>
      <p:sp>
        <p:nvSpPr>
          <p:cNvPr id="26" name="Tekstvak 39">
            <a:extLst>
              <a:ext uri="{FF2B5EF4-FFF2-40B4-BE49-F238E27FC236}">
                <a16:creationId xmlns:a16="http://schemas.microsoft.com/office/drawing/2014/main" id="{96A70FED-0CF6-432C-A9AE-8A65A19CB0EA}"/>
              </a:ext>
            </a:extLst>
          </p:cNvPr>
          <p:cNvSpPr txBox="1"/>
          <p:nvPr/>
        </p:nvSpPr>
        <p:spPr>
          <a:xfrm>
            <a:off x="1133475" y="1464244"/>
            <a:ext cx="99250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>
                <a:latin typeface="Barlow Condensed" panose="00000506000000000000" pitchFamily="2" charset="0"/>
              </a:rPr>
              <a:t>OFDM</a:t>
            </a:r>
            <a:br>
              <a:rPr lang="en-US" sz="5100" dirty="0">
                <a:latin typeface="Barlow Condensed" panose="00000506000000000000" pitchFamily="2" charset="0"/>
              </a:rPr>
            </a:br>
            <a:r>
              <a:rPr lang="en-US" sz="5100" dirty="0">
                <a:latin typeface="Barlow Condensed" panose="00000506000000000000" pitchFamily="2" charset="0"/>
              </a:rPr>
              <a:t>Orthogonal Frequency Division Multiplexing</a:t>
            </a:r>
            <a:endParaRPr lang="nl-BE" sz="5100" dirty="0">
              <a:latin typeface="Barlow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73A-F6C4-7637-B59C-F3A181B4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– Powerline </a:t>
            </a:r>
            <a:r>
              <a:rPr lang="en-US" dirty="0" err="1"/>
              <a:t>Communicatie</a:t>
            </a:r>
            <a:endParaRPr lang="LID4096" dirty="0"/>
          </a:p>
        </p:txBody>
      </p:sp>
      <p:sp>
        <p:nvSpPr>
          <p:cNvPr id="4" name="Tekstvak 37">
            <a:extLst>
              <a:ext uri="{FF2B5EF4-FFF2-40B4-BE49-F238E27FC236}">
                <a16:creationId xmlns:a16="http://schemas.microsoft.com/office/drawing/2014/main" id="{275D32BD-C914-F960-CD15-22D858F36F9A}"/>
              </a:ext>
            </a:extLst>
          </p:cNvPr>
          <p:cNvSpPr txBox="1"/>
          <p:nvPr/>
        </p:nvSpPr>
        <p:spPr>
          <a:xfrm>
            <a:off x="1978518" y="1841697"/>
            <a:ext cx="271074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 err="1">
                <a:latin typeface="Barlow Condensed" panose="00000506000000000000" pitchFamily="2" charset="0"/>
              </a:rPr>
              <a:t>beloftes</a:t>
            </a:r>
            <a:endParaRPr lang="nl-BE" sz="5100" dirty="0">
              <a:latin typeface="Barlow Condensed" panose="00000506000000000000" pitchFamily="2" charset="0"/>
            </a:endParaRPr>
          </a:p>
        </p:txBody>
      </p:sp>
      <p:sp>
        <p:nvSpPr>
          <p:cNvPr id="5" name="Tekstvak 40">
            <a:extLst>
              <a:ext uri="{FF2B5EF4-FFF2-40B4-BE49-F238E27FC236}">
                <a16:creationId xmlns:a16="http://schemas.microsoft.com/office/drawing/2014/main" id="{A87ED4BA-CFFF-9AE3-930F-AE696F6FA80F}"/>
              </a:ext>
            </a:extLst>
          </p:cNvPr>
          <p:cNvSpPr txBox="1"/>
          <p:nvPr/>
        </p:nvSpPr>
        <p:spPr>
          <a:xfrm>
            <a:off x="7772068" y="1841697"/>
            <a:ext cx="271074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00" dirty="0" err="1">
                <a:latin typeface="Barlow Condensed" panose="00000506000000000000" pitchFamily="2" charset="0"/>
              </a:rPr>
              <a:t>realiteit</a:t>
            </a:r>
            <a:endParaRPr lang="nl-BE" sz="5100" dirty="0">
              <a:latin typeface="Barlow Condensed" panose="00000506000000000000" pitchFamily="2" charset="0"/>
            </a:endParaRPr>
          </a:p>
        </p:txBody>
      </p:sp>
      <p:sp>
        <p:nvSpPr>
          <p:cNvPr id="6" name="Rechthoek 41">
            <a:extLst>
              <a:ext uri="{FF2B5EF4-FFF2-40B4-BE49-F238E27FC236}">
                <a16:creationId xmlns:a16="http://schemas.microsoft.com/office/drawing/2014/main" id="{D5B0CED1-D1EC-829D-3375-9D1F2A69EF38}"/>
              </a:ext>
            </a:extLst>
          </p:cNvPr>
          <p:cNvSpPr/>
          <p:nvPr/>
        </p:nvSpPr>
        <p:spPr>
          <a:xfrm>
            <a:off x="1325880" y="2534407"/>
            <a:ext cx="5445054" cy="1303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hoge </a:t>
            </a:r>
            <a:r>
              <a:rPr lang="nl-BE" sz="3600" dirty="0" err="1">
                <a:latin typeface="Barlow Condensed" panose="00000506000000000000" pitchFamily="2" charset="0"/>
              </a:rPr>
              <a:t>overdrachtsnelheden</a:t>
            </a:r>
            <a:endParaRPr lang="nl-BE" sz="3600" dirty="0">
              <a:latin typeface="Barlow Condensed" panose="00000506000000000000" pitchFamily="2" charset="0"/>
            </a:endParaRPr>
          </a:p>
        </p:txBody>
      </p:sp>
      <p:sp>
        <p:nvSpPr>
          <p:cNvPr id="7" name="Rechthoek 42">
            <a:extLst>
              <a:ext uri="{FF2B5EF4-FFF2-40B4-BE49-F238E27FC236}">
                <a16:creationId xmlns:a16="http://schemas.microsoft.com/office/drawing/2014/main" id="{E7733924-40EC-5826-29D0-CAACAF74A33A}"/>
              </a:ext>
            </a:extLst>
          </p:cNvPr>
          <p:cNvSpPr/>
          <p:nvPr/>
        </p:nvSpPr>
        <p:spPr>
          <a:xfrm>
            <a:off x="6200041" y="2823841"/>
            <a:ext cx="5854799" cy="1303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beperkt door netspannings-vervuiling, afstand en protocol</a:t>
            </a:r>
          </a:p>
        </p:txBody>
      </p:sp>
      <p:sp>
        <p:nvSpPr>
          <p:cNvPr id="8" name="Rechthoek 43">
            <a:extLst>
              <a:ext uri="{FF2B5EF4-FFF2-40B4-BE49-F238E27FC236}">
                <a16:creationId xmlns:a16="http://schemas.microsoft.com/office/drawing/2014/main" id="{5F28E4B5-E2FF-3B8C-33FD-30DC5C694A94}"/>
              </a:ext>
            </a:extLst>
          </p:cNvPr>
          <p:cNvSpPr/>
          <p:nvPr/>
        </p:nvSpPr>
        <p:spPr>
          <a:xfrm>
            <a:off x="1325880" y="3834246"/>
            <a:ext cx="5445054" cy="1303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afstanden tot 200 meter</a:t>
            </a:r>
          </a:p>
        </p:txBody>
      </p:sp>
      <p:sp>
        <p:nvSpPr>
          <p:cNvPr id="9" name="Rechthoek 44">
            <a:extLst>
              <a:ext uri="{FF2B5EF4-FFF2-40B4-BE49-F238E27FC236}">
                <a16:creationId xmlns:a16="http://schemas.microsoft.com/office/drawing/2014/main" id="{2BBB54E1-C321-50BC-334A-1596112CA80D}"/>
              </a:ext>
            </a:extLst>
          </p:cNvPr>
          <p:cNvSpPr/>
          <p:nvPr/>
        </p:nvSpPr>
        <p:spPr>
          <a:xfrm>
            <a:off x="6200041" y="4106027"/>
            <a:ext cx="5854799" cy="1303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afhankelijk van de kwaliteit van het elektriciteitsnet</a:t>
            </a:r>
          </a:p>
        </p:txBody>
      </p:sp>
      <p:sp>
        <p:nvSpPr>
          <p:cNvPr id="10" name="Rechthoek 45">
            <a:extLst>
              <a:ext uri="{FF2B5EF4-FFF2-40B4-BE49-F238E27FC236}">
                <a16:creationId xmlns:a16="http://schemas.microsoft.com/office/drawing/2014/main" id="{4BC5D413-F7B3-C651-624C-5C8146DF709A}"/>
              </a:ext>
            </a:extLst>
          </p:cNvPr>
          <p:cNvSpPr/>
          <p:nvPr/>
        </p:nvSpPr>
        <p:spPr>
          <a:xfrm>
            <a:off x="1325880" y="5137266"/>
            <a:ext cx="5445054" cy="1303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tot 253 apparaten</a:t>
            </a:r>
          </a:p>
        </p:txBody>
      </p:sp>
      <p:sp>
        <p:nvSpPr>
          <p:cNvPr id="11" name="Rechthoek 46">
            <a:extLst>
              <a:ext uri="{FF2B5EF4-FFF2-40B4-BE49-F238E27FC236}">
                <a16:creationId xmlns:a16="http://schemas.microsoft.com/office/drawing/2014/main" id="{9F074170-BE95-E545-164B-CD9F33076C90}"/>
              </a:ext>
            </a:extLst>
          </p:cNvPr>
          <p:cNvSpPr/>
          <p:nvPr/>
        </p:nvSpPr>
        <p:spPr>
          <a:xfrm>
            <a:off x="6200041" y="5137265"/>
            <a:ext cx="5854799" cy="1303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maximaal enkele toestellen</a:t>
            </a:r>
          </a:p>
        </p:txBody>
      </p:sp>
    </p:spTree>
    <p:extLst>
      <p:ext uri="{BB962C8B-B14F-4D97-AF65-F5344CB8AC3E}">
        <p14:creationId xmlns:p14="http://schemas.microsoft.com/office/powerpoint/2010/main" val="1742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F981-D924-5AF7-2DF2-CF68A2DC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</a:t>
            </a:r>
            <a:r>
              <a:rPr lang="en-US" dirty="0" err="1"/>
              <a:t>beveiliging</a:t>
            </a:r>
            <a:endParaRPr lang="LID4096" dirty="0"/>
          </a:p>
        </p:txBody>
      </p:sp>
      <p:pic>
        <p:nvPicPr>
          <p:cNvPr id="4" name="Picture 2" descr="Log4j kwetsbaarheid - DGMR Software">
            <a:extLst>
              <a:ext uri="{FF2B5EF4-FFF2-40B4-BE49-F238E27FC236}">
                <a16:creationId xmlns:a16="http://schemas.microsoft.com/office/drawing/2014/main" id="{31D10401-2BD7-2E7A-6B88-4CB91F319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595" y="2066610"/>
            <a:ext cx="6444475" cy="4027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5" name="Rechthoek 15">
            <a:extLst>
              <a:ext uri="{FF2B5EF4-FFF2-40B4-BE49-F238E27FC236}">
                <a16:creationId xmlns:a16="http://schemas.microsoft.com/office/drawing/2014/main" id="{8C17D7EA-4D05-BD68-AEED-428317BA2ED2}"/>
              </a:ext>
            </a:extLst>
          </p:cNvPr>
          <p:cNvSpPr/>
          <p:nvPr/>
        </p:nvSpPr>
        <p:spPr>
          <a:xfrm>
            <a:off x="5577841" y="1769286"/>
            <a:ext cx="6275070" cy="1303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encryptie</a:t>
            </a:r>
          </a:p>
        </p:txBody>
      </p:sp>
      <p:sp>
        <p:nvSpPr>
          <p:cNvPr id="6" name="Rechthoek 16">
            <a:extLst>
              <a:ext uri="{FF2B5EF4-FFF2-40B4-BE49-F238E27FC236}">
                <a16:creationId xmlns:a16="http://schemas.microsoft.com/office/drawing/2014/main" id="{9B1DB9A6-C08E-9956-2390-97F25B608C43}"/>
              </a:ext>
            </a:extLst>
          </p:cNvPr>
          <p:cNvSpPr/>
          <p:nvPr/>
        </p:nvSpPr>
        <p:spPr>
          <a:xfrm>
            <a:off x="5577841" y="2777490"/>
            <a:ext cx="6275070" cy="1303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stopt aan elektriciteitsmeter</a:t>
            </a:r>
          </a:p>
        </p:txBody>
      </p:sp>
    </p:spTree>
    <p:extLst>
      <p:ext uri="{BB962C8B-B14F-4D97-AF65-F5344CB8AC3E}">
        <p14:creationId xmlns:p14="http://schemas.microsoft.com/office/powerpoint/2010/main" val="2540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4C6F-087D-AC84-FC95-293CA2ED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Adapter</a:t>
            </a:r>
            <a:endParaRPr lang="LID4096" dirty="0"/>
          </a:p>
        </p:txBody>
      </p:sp>
      <p:pic>
        <p:nvPicPr>
          <p:cNvPr id="4" name="Picture 2" descr="https://assets.mmsrg.com/isr/166325/c1/-/ASSET_MMS_82492120/fee_786_587_png/TP-LINK-Kit-Powerline-AV1300---WiFi-AC1200-Gigabit-%28TL-WPA8631P-KIT%29">
            <a:extLst>
              <a:ext uri="{FF2B5EF4-FFF2-40B4-BE49-F238E27FC236}">
                <a16:creationId xmlns:a16="http://schemas.microsoft.com/office/drawing/2014/main" id="{E0B2BF51-F3F2-2725-85C2-A8C5BFACD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7" r="42820"/>
          <a:stretch/>
        </p:blipFill>
        <p:spPr bwMode="auto">
          <a:xfrm>
            <a:off x="1289191" y="1781176"/>
            <a:ext cx="3352800" cy="559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Rechthoekige toelichting 24">
            <a:extLst>
              <a:ext uri="{FF2B5EF4-FFF2-40B4-BE49-F238E27FC236}">
                <a16:creationId xmlns:a16="http://schemas.microsoft.com/office/drawing/2014/main" id="{3DB84480-B9B4-63DB-6F6D-5609CB557E1D}"/>
              </a:ext>
            </a:extLst>
          </p:cNvPr>
          <p:cNvSpPr/>
          <p:nvPr/>
        </p:nvSpPr>
        <p:spPr>
          <a:xfrm>
            <a:off x="5567680" y="1920388"/>
            <a:ext cx="5645150" cy="746143"/>
          </a:xfrm>
          <a:prstGeom prst="wedgeRectCallout">
            <a:avLst>
              <a:gd name="adj1" fmla="val -86765"/>
              <a:gd name="adj2" fmla="val 12263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geïntegreerd stopcontact</a:t>
            </a:r>
          </a:p>
        </p:txBody>
      </p:sp>
      <p:sp>
        <p:nvSpPr>
          <p:cNvPr id="6" name="Rechthoekige toelichting 24">
            <a:extLst>
              <a:ext uri="{FF2B5EF4-FFF2-40B4-BE49-F238E27FC236}">
                <a16:creationId xmlns:a16="http://schemas.microsoft.com/office/drawing/2014/main" id="{D7FC60B8-99D7-0384-7784-8F5EE9AEEA20}"/>
              </a:ext>
            </a:extLst>
          </p:cNvPr>
          <p:cNvSpPr/>
          <p:nvPr/>
        </p:nvSpPr>
        <p:spPr>
          <a:xfrm>
            <a:off x="5567680" y="3720966"/>
            <a:ext cx="5645150" cy="746143"/>
          </a:xfrm>
          <a:prstGeom prst="wedgeRectCallout">
            <a:avLst>
              <a:gd name="adj1" fmla="val -83165"/>
              <a:gd name="adj2" fmla="val 1544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geïntegreerd </a:t>
            </a:r>
            <a:r>
              <a:rPr lang="nl-BE" sz="3600" dirty="0" err="1">
                <a:latin typeface="Barlow Condensed" panose="00000506000000000000" pitchFamily="2" charset="0"/>
              </a:rPr>
              <a:t>WiFi</a:t>
            </a:r>
            <a:r>
              <a:rPr lang="nl-BE" sz="3600" dirty="0">
                <a:latin typeface="Barlow Condensed" panose="00000506000000000000" pitchFamily="2" charset="0"/>
              </a:rPr>
              <a:t> access point</a:t>
            </a:r>
          </a:p>
        </p:txBody>
      </p:sp>
      <p:sp>
        <p:nvSpPr>
          <p:cNvPr id="7" name="Rechthoekige toelichting 24">
            <a:extLst>
              <a:ext uri="{FF2B5EF4-FFF2-40B4-BE49-F238E27FC236}">
                <a16:creationId xmlns:a16="http://schemas.microsoft.com/office/drawing/2014/main" id="{AE78EC37-3FB4-DD27-A67D-F6FC41A48A6D}"/>
              </a:ext>
            </a:extLst>
          </p:cNvPr>
          <p:cNvSpPr/>
          <p:nvPr/>
        </p:nvSpPr>
        <p:spPr>
          <a:xfrm>
            <a:off x="5567680" y="5736033"/>
            <a:ext cx="5645150" cy="746143"/>
          </a:xfrm>
          <a:prstGeom prst="wedgeRectCallout">
            <a:avLst>
              <a:gd name="adj1" fmla="val -87164"/>
              <a:gd name="adj2" fmla="val -596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geïntegreerde switch</a:t>
            </a:r>
          </a:p>
        </p:txBody>
      </p:sp>
    </p:spTree>
    <p:extLst>
      <p:ext uri="{BB962C8B-B14F-4D97-AF65-F5344CB8AC3E}">
        <p14:creationId xmlns:p14="http://schemas.microsoft.com/office/powerpoint/2010/main" val="6646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1CFC-AE00-E86F-1DB5-35FBF4D5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endParaRPr lang="LID4096" dirty="0"/>
          </a:p>
        </p:txBody>
      </p:sp>
      <p:pic>
        <p:nvPicPr>
          <p:cNvPr id="4" name="Picture 2" descr="File:WiFi Logo.svg - Wikimedia Commons">
            <a:extLst>
              <a:ext uri="{FF2B5EF4-FFF2-40B4-BE49-F238E27FC236}">
                <a16:creationId xmlns:a16="http://schemas.microsoft.com/office/drawing/2014/main" id="{D5B9C29D-331D-AC63-612F-256FDBCC8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r="11584"/>
          <a:stretch/>
        </p:blipFill>
        <p:spPr bwMode="auto">
          <a:xfrm>
            <a:off x="2576512" y="844033"/>
            <a:ext cx="7038976" cy="516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06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14">
            <a:extLst>
              <a:ext uri="{FF2B5EF4-FFF2-40B4-BE49-F238E27FC236}">
                <a16:creationId xmlns:a16="http://schemas.microsoft.com/office/drawing/2014/main" id="{AA1C2F54-70B4-4283-3BE5-FF923CBD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67904"/>
              </p:ext>
            </p:extLst>
          </p:nvPr>
        </p:nvGraphicFramePr>
        <p:xfrm>
          <a:off x="274282" y="575883"/>
          <a:ext cx="4907318" cy="537524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88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326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802.11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nl-BE" sz="2400" b="0" dirty="0" err="1">
                          <a:solidFill>
                            <a:schemeClr val="tx1"/>
                          </a:solidFill>
                        </a:rPr>
                        <a:t>Mbit</a:t>
                      </a:r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1997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326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802.11b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11 </a:t>
                      </a:r>
                      <a:r>
                        <a:rPr lang="nl-BE" sz="2400" b="0" dirty="0" err="1">
                          <a:solidFill>
                            <a:schemeClr val="tx1"/>
                          </a:solidFill>
                        </a:rPr>
                        <a:t>Mbit</a:t>
                      </a:r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1999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326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802.11a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54 </a:t>
                      </a:r>
                      <a:r>
                        <a:rPr lang="nl-BE" sz="2400" b="0" dirty="0" err="1">
                          <a:solidFill>
                            <a:schemeClr val="tx1"/>
                          </a:solidFill>
                        </a:rPr>
                        <a:t>Mbit</a:t>
                      </a:r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1999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326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802.11g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54 </a:t>
                      </a:r>
                      <a:r>
                        <a:rPr lang="nl-BE" sz="2400" b="0" dirty="0" err="1">
                          <a:solidFill>
                            <a:schemeClr val="tx1"/>
                          </a:solidFill>
                        </a:rPr>
                        <a:t>Mbit</a:t>
                      </a:r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2003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326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802.11n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300 </a:t>
                      </a:r>
                      <a:r>
                        <a:rPr lang="nl-BE" sz="2400" b="0" dirty="0" err="1">
                          <a:solidFill>
                            <a:schemeClr val="tx1"/>
                          </a:solidFill>
                        </a:rPr>
                        <a:t>Mbit</a:t>
                      </a:r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/s</a:t>
                      </a:r>
                    </a:p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600</a:t>
                      </a:r>
                      <a:r>
                        <a:rPr lang="nl-BE" sz="2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BE" sz="2400" b="0" baseline="0" dirty="0" err="1">
                          <a:solidFill>
                            <a:schemeClr val="tx1"/>
                          </a:solidFill>
                        </a:rPr>
                        <a:t>Mbit</a:t>
                      </a:r>
                      <a:r>
                        <a:rPr lang="nl-BE" sz="2400" b="0" baseline="0" dirty="0">
                          <a:solidFill>
                            <a:schemeClr val="tx1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2009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0326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802.11ac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&gt; 1 </a:t>
                      </a:r>
                      <a:r>
                        <a:rPr lang="nl-BE" sz="2400" b="0" dirty="0" err="1">
                          <a:solidFill>
                            <a:schemeClr val="tx1"/>
                          </a:solidFill>
                        </a:rPr>
                        <a:t>Gbit</a:t>
                      </a:r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0326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802.11ax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tot 7 </a:t>
                      </a:r>
                      <a:r>
                        <a:rPr lang="nl-BE" sz="2400" b="0" dirty="0" err="1">
                          <a:solidFill>
                            <a:schemeClr val="tx1"/>
                          </a:solidFill>
                        </a:rPr>
                        <a:t>Gbit</a:t>
                      </a:r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81568"/>
                  </a:ext>
                </a:extLst>
              </a:tr>
              <a:tr h="650326"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802.11be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tot 30 </a:t>
                      </a:r>
                      <a:r>
                        <a:rPr lang="nl-BE" sz="2400" b="0" dirty="0" err="1">
                          <a:solidFill>
                            <a:schemeClr val="tx1"/>
                          </a:solidFill>
                        </a:rPr>
                        <a:t>Gbit</a:t>
                      </a:r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/s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solidFill>
                            <a:schemeClr val="tx1"/>
                          </a:solidFill>
                        </a:rPr>
                        <a:t>2024</a:t>
                      </a:r>
                      <a:endParaRPr lang="nl-BE" sz="2400" b="0" dirty="0">
                        <a:solidFill>
                          <a:schemeClr val="tx1"/>
                        </a:solidFill>
                        <a:latin typeface="Barlow Condensed" panose="00000506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223666"/>
                  </a:ext>
                </a:extLst>
              </a:tr>
            </a:tbl>
          </a:graphicData>
        </a:graphic>
      </p:graphicFrame>
      <p:pic>
        <p:nvPicPr>
          <p:cNvPr id="5" name="Picture 2" descr="File:WiFi Logo.svg - Wikimedia Commons">
            <a:extLst>
              <a:ext uri="{FF2B5EF4-FFF2-40B4-BE49-F238E27FC236}">
                <a16:creationId xmlns:a16="http://schemas.microsoft.com/office/drawing/2014/main" id="{64C7581F-604A-8BA2-6EC9-BB0CC256D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r="11584"/>
          <a:stretch/>
        </p:blipFill>
        <p:spPr bwMode="auto">
          <a:xfrm>
            <a:off x="7409671" y="1695807"/>
            <a:ext cx="4508047" cy="33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16">
            <a:extLst>
              <a:ext uri="{FF2B5EF4-FFF2-40B4-BE49-F238E27FC236}">
                <a16:creationId xmlns:a16="http://schemas.microsoft.com/office/drawing/2014/main" id="{44E86AFB-43A2-701F-F13A-A1494EA3FBE5}"/>
              </a:ext>
            </a:extLst>
          </p:cNvPr>
          <p:cNvSpPr txBox="1"/>
          <p:nvPr/>
        </p:nvSpPr>
        <p:spPr>
          <a:xfrm>
            <a:off x="5256563" y="4628984"/>
            <a:ext cx="2883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 err="1">
                <a:latin typeface="Barlow Condensed" panose="00000506000000000000" pitchFamily="2" charset="0"/>
              </a:rPr>
              <a:t>WiFi</a:t>
            </a:r>
            <a:r>
              <a:rPr lang="nl-BE" sz="4000" dirty="0">
                <a:latin typeface="Barlow Condensed" panose="00000506000000000000" pitchFamily="2" charset="0"/>
              </a:rPr>
              <a:t> 6</a:t>
            </a:r>
          </a:p>
        </p:txBody>
      </p:sp>
      <p:sp>
        <p:nvSpPr>
          <p:cNvPr id="7" name="Tekstvak 17">
            <a:extLst>
              <a:ext uri="{FF2B5EF4-FFF2-40B4-BE49-F238E27FC236}">
                <a16:creationId xmlns:a16="http://schemas.microsoft.com/office/drawing/2014/main" id="{3767BB3E-5F5C-75AA-2F07-8B0D71210D5C}"/>
              </a:ext>
            </a:extLst>
          </p:cNvPr>
          <p:cNvSpPr txBox="1"/>
          <p:nvPr/>
        </p:nvSpPr>
        <p:spPr>
          <a:xfrm>
            <a:off x="5256563" y="5312527"/>
            <a:ext cx="2883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 err="1">
                <a:latin typeface="Barlow Condensed" panose="00000506000000000000" pitchFamily="2" charset="0"/>
              </a:rPr>
              <a:t>WiFi</a:t>
            </a:r>
            <a:r>
              <a:rPr lang="nl-BE" sz="4000" dirty="0">
                <a:latin typeface="Barlow Condensed" panose="00000506000000000000" pitchFamily="2" charset="0"/>
              </a:rPr>
              <a:t> 7</a:t>
            </a:r>
          </a:p>
        </p:txBody>
      </p:sp>
      <p:sp>
        <p:nvSpPr>
          <p:cNvPr id="8" name="Tekstvak 18">
            <a:extLst>
              <a:ext uri="{FF2B5EF4-FFF2-40B4-BE49-F238E27FC236}">
                <a16:creationId xmlns:a16="http://schemas.microsoft.com/office/drawing/2014/main" id="{7F706237-8D5F-D839-C75C-5776AB51C586}"/>
              </a:ext>
            </a:extLst>
          </p:cNvPr>
          <p:cNvSpPr txBox="1"/>
          <p:nvPr/>
        </p:nvSpPr>
        <p:spPr>
          <a:xfrm>
            <a:off x="5256563" y="3993273"/>
            <a:ext cx="2883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 err="1">
                <a:latin typeface="Barlow Condensed" panose="00000506000000000000" pitchFamily="2" charset="0"/>
              </a:rPr>
              <a:t>WiFi</a:t>
            </a:r>
            <a:r>
              <a:rPr lang="nl-BE" sz="4000" dirty="0">
                <a:latin typeface="Barlow Condensed" panose="00000506000000000000" pitchFamily="2" charset="0"/>
              </a:rPr>
              <a:t> 5</a:t>
            </a:r>
          </a:p>
        </p:txBody>
      </p:sp>
      <p:sp>
        <p:nvSpPr>
          <p:cNvPr id="9" name="Tekstvak 19">
            <a:extLst>
              <a:ext uri="{FF2B5EF4-FFF2-40B4-BE49-F238E27FC236}">
                <a16:creationId xmlns:a16="http://schemas.microsoft.com/office/drawing/2014/main" id="{7EE7D8F6-7F53-FCD7-4810-D2EE2F1C5A8D}"/>
              </a:ext>
            </a:extLst>
          </p:cNvPr>
          <p:cNvSpPr txBox="1"/>
          <p:nvPr/>
        </p:nvSpPr>
        <p:spPr>
          <a:xfrm>
            <a:off x="5256563" y="3240442"/>
            <a:ext cx="2883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 err="1">
                <a:latin typeface="Barlow Condensed" panose="00000506000000000000" pitchFamily="2" charset="0"/>
              </a:rPr>
              <a:t>WiFi</a:t>
            </a:r>
            <a:r>
              <a:rPr lang="nl-BE" sz="4000" dirty="0">
                <a:latin typeface="Barlow Condensed" panose="00000506000000000000" pitchFamily="2" charset="0"/>
              </a:rPr>
              <a:t> 4</a:t>
            </a:r>
          </a:p>
        </p:txBody>
      </p:sp>
      <p:sp>
        <p:nvSpPr>
          <p:cNvPr id="10" name="Tekstvak 20">
            <a:extLst>
              <a:ext uri="{FF2B5EF4-FFF2-40B4-BE49-F238E27FC236}">
                <a16:creationId xmlns:a16="http://schemas.microsoft.com/office/drawing/2014/main" id="{3109D2E8-1F2E-C363-C86C-752D5262CC6C}"/>
              </a:ext>
            </a:extLst>
          </p:cNvPr>
          <p:cNvSpPr txBox="1"/>
          <p:nvPr/>
        </p:nvSpPr>
        <p:spPr>
          <a:xfrm>
            <a:off x="5256563" y="2543766"/>
            <a:ext cx="2883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 err="1">
                <a:latin typeface="Barlow Condensed" panose="00000506000000000000" pitchFamily="2" charset="0"/>
              </a:rPr>
              <a:t>WiFi</a:t>
            </a:r>
            <a:r>
              <a:rPr lang="nl-BE" sz="4000" dirty="0">
                <a:latin typeface="Barlow Condensed" panose="00000506000000000000" pitchFamily="2" charset="0"/>
              </a:rPr>
              <a:t> 3</a:t>
            </a:r>
          </a:p>
        </p:txBody>
      </p:sp>
      <p:sp>
        <p:nvSpPr>
          <p:cNvPr id="11" name="Tekstvak 21">
            <a:extLst>
              <a:ext uri="{FF2B5EF4-FFF2-40B4-BE49-F238E27FC236}">
                <a16:creationId xmlns:a16="http://schemas.microsoft.com/office/drawing/2014/main" id="{B87165E4-1B01-5C91-7D25-A49FB1F05F92}"/>
              </a:ext>
            </a:extLst>
          </p:cNvPr>
          <p:cNvSpPr txBox="1"/>
          <p:nvPr/>
        </p:nvSpPr>
        <p:spPr>
          <a:xfrm>
            <a:off x="5256563" y="1895675"/>
            <a:ext cx="2883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 err="1">
                <a:latin typeface="Barlow Condensed" panose="00000506000000000000" pitchFamily="2" charset="0"/>
              </a:rPr>
              <a:t>WiFi</a:t>
            </a:r>
            <a:r>
              <a:rPr lang="nl-BE" sz="4000" dirty="0">
                <a:latin typeface="Barlow Condensed" panose="00000506000000000000" pitchFamily="2" charset="0"/>
              </a:rPr>
              <a:t> 2</a:t>
            </a:r>
          </a:p>
        </p:txBody>
      </p:sp>
      <p:sp>
        <p:nvSpPr>
          <p:cNvPr id="12" name="Tekstvak 22">
            <a:extLst>
              <a:ext uri="{FF2B5EF4-FFF2-40B4-BE49-F238E27FC236}">
                <a16:creationId xmlns:a16="http://schemas.microsoft.com/office/drawing/2014/main" id="{C3FAF495-ABD3-9C11-9537-733EE2D735CC}"/>
              </a:ext>
            </a:extLst>
          </p:cNvPr>
          <p:cNvSpPr txBox="1"/>
          <p:nvPr/>
        </p:nvSpPr>
        <p:spPr>
          <a:xfrm>
            <a:off x="5256563" y="1241333"/>
            <a:ext cx="2883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 err="1">
                <a:latin typeface="Barlow Condensed" panose="00000506000000000000" pitchFamily="2" charset="0"/>
              </a:rPr>
              <a:t>WiFi</a:t>
            </a:r>
            <a:r>
              <a:rPr lang="nl-BE" sz="4000" dirty="0">
                <a:latin typeface="Barlow Condensed" panose="00000506000000000000" pitchFamily="2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25586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997B-7838-3EAD-9A96-310DFE41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Snelheid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begrensd</a:t>
            </a:r>
            <a:r>
              <a:rPr lang="en-US" dirty="0"/>
              <a:t> door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2BF8-6DEA-944E-D6DE-66ACBB73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Afstand</a:t>
            </a:r>
            <a:endParaRPr lang="en-US" sz="3600" dirty="0"/>
          </a:p>
          <a:p>
            <a:r>
              <a:rPr lang="en-US" sz="3600" dirty="0" err="1"/>
              <a:t>Obstakels</a:t>
            </a:r>
            <a:endParaRPr lang="en-US" sz="3600" dirty="0"/>
          </a:p>
          <a:p>
            <a:r>
              <a:rPr lang="en-US" sz="3600" dirty="0" err="1"/>
              <a:t>Interferentie</a:t>
            </a:r>
            <a:endParaRPr lang="en-US" sz="3600" dirty="0"/>
          </a:p>
          <a:p>
            <a:r>
              <a:rPr lang="en-US" sz="3600" dirty="0"/>
              <a:t>Protocol-overhead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191590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9F194-65EE-5B56-9DB3-6E85AA070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5A29-EE80-10E0-93C2-ABD1E094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</a:t>
            </a:r>
            <a:endParaRPr lang="LID4096" dirty="0"/>
          </a:p>
        </p:txBody>
      </p:sp>
      <p:pic>
        <p:nvPicPr>
          <p:cNvPr id="3" name="Picture 2" descr="ThinkBook 16 Gen 4 (16&quot; Intel) | Portable, powerful, big-screen SMB laptop  | Lenovo Pakistan">
            <a:extLst>
              <a:ext uri="{FF2B5EF4-FFF2-40B4-BE49-F238E27FC236}">
                <a16:creationId xmlns:a16="http://schemas.microsoft.com/office/drawing/2014/main" id="{FC54E5C7-1D74-ADBA-9EB9-092E34AD2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1204619"/>
            <a:ext cx="6905625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6">
            <a:extLst>
              <a:ext uri="{FF2B5EF4-FFF2-40B4-BE49-F238E27FC236}">
                <a16:creationId xmlns:a16="http://schemas.microsoft.com/office/drawing/2014/main" id="{009420E9-1749-DEC7-3693-D9DC954ED0AF}"/>
              </a:ext>
            </a:extLst>
          </p:cNvPr>
          <p:cNvSpPr/>
          <p:nvPr/>
        </p:nvSpPr>
        <p:spPr>
          <a:xfrm>
            <a:off x="860126" y="1690688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soms netwerkpoort</a:t>
            </a:r>
          </a:p>
        </p:txBody>
      </p:sp>
      <p:sp>
        <p:nvSpPr>
          <p:cNvPr id="6" name="Rechthoek 7">
            <a:extLst>
              <a:ext uri="{FF2B5EF4-FFF2-40B4-BE49-F238E27FC236}">
                <a16:creationId xmlns:a16="http://schemas.microsoft.com/office/drawing/2014/main" id="{31F54EA8-209C-0C38-2DD8-6B7251C6974A}"/>
              </a:ext>
            </a:extLst>
          </p:cNvPr>
          <p:cNvSpPr/>
          <p:nvPr/>
        </p:nvSpPr>
        <p:spPr>
          <a:xfrm>
            <a:off x="838200" y="2784443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steeds draadloze netwerkmodule</a:t>
            </a:r>
          </a:p>
        </p:txBody>
      </p:sp>
    </p:spTree>
    <p:extLst>
      <p:ext uri="{BB962C8B-B14F-4D97-AF65-F5344CB8AC3E}">
        <p14:creationId xmlns:p14="http://schemas.microsoft.com/office/powerpoint/2010/main" val="231229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F82B-20BA-E515-7439-66140BB6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- </a:t>
            </a:r>
            <a:r>
              <a:rPr lang="en-US" dirty="0" err="1"/>
              <a:t>Deadspot</a:t>
            </a:r>
            <a:endParaRPr lang="LID4096" dirty="0"/>
          </a:p>
        </p:txBody>
      </p:sp>
      <p:sp>
        <p:nvSpPr>
          <p:cNvPr id="4" name="Rechthoek 11">
            <a:extLst>
              <a:ext uri="{FF2B5EF4-FFF2-40B4-BE49-F238E27FC236}">
                <a16:creationId xmlns:a16="http://schemas.microsoft.com/office/drawing/2014/main" id="{B5A1B832-C1F0-3D1A-5B53-9BDA903CB19A}"/>
              </a:ext>
            </a:extLst>
          </p:cNvPr>
          <p:cNvSpPr/>
          <p:nvPr/>
        </p:nvSpPr>
        <p:spPr>
          <a:xfrm>
            <a:off x="4244504" y="1637805"/>
            <a:ext cx="6120680" cy="43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2400" dirty="0">
              <a:latin typeface="Trebuchet MS" panose="020B0603020202020204" pitchFamily="34" charset="0"/>
            </a:endParaRPr>
          </a:p>
        </p:txBody>
      </p:sp>
      <p:sp>
        <p:nvSpPr>
          <p:cNvPr id="5" name="Ovaal 12">
            <a:extLst>
              <a:ext uri="{FF2B5EF4-FFF2-40B4-BE49-F238E27FC236}">
                <a16:creationId xmlns:a16="http://schemas.microsoft.com/office/drawing/2014/main" id="{67E3B89A-E892-6881-800F-0586718BCB5F}"/>
              </a:ext>
            </a:extLst>
          </p:cNvPr>
          <p:cNvSpPr/>
          <p:nvPr/>
        </p:nvSpPr>
        <p:spPr>
          <a:xfrm>
            <a:off x="3639046" y="846689"/>
            <a:ext cx="4175627" cy="4030503"/>
          </a:xfrm>
          <a:prstGeom prst="ellipse">
            <a:avLst/>
          </a:prstGeom>
          <a:solidFill>
            <a:srgbClr val="000000">
              <a:alpha val="50196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sp>
        <p:nvSpPr>
          <p:cNvPr id="6" name="Ovaal 13">
            <a:extLst>
              <a:ext uri="{FF2B5EF4-FFF2-40B4-BE49-F238E27FC236}">
                <a16:creationId xmlns:a16="http://schemas.microsoft.com/office/drawing/2014/main" id="{B5942894-AD37-8899-A1D4-E6EB2320DF40}"/>
              </a:ext>
            </a:extLst>
          </p:cNvPr>
          <p:cNvSpPr/>
          <p:nvPr/>
        </p:nvSpPr>
        <p:spPr>
          <a:xfrm>
            <a:off x="7016393" y="2560277"/>
            <a:ext cx="4175627" cy="4030503"/>
          </a:xfrm>
          <a:prstGeom prst="ellipse">
            <a:avLst/>
          </a:prstGeom>
          <a:solidFill>
            <a:srgbClr val="000000">
              <a:alpha val="50196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sp>
        <p:nvSpPr>
          <p:cNvPr id="7" name="Ovaal 14">
            <a:extLst>
              <a:ext uri="{FF2B5EF4-FFF2-40B4-BE49-F238E27FC236}">
                <a16:creationId xmlns:a16="http://schemas.microsoft.com/office/drawing/2014/main" id="{35C8850F-48CE-0DDA-870E-6B3EDE13F516}"/>
              </a:ext>
            </a:extLst>
          </p:cNvPr>
          <p:cNvSpPr/>
          <p:nvPr/>
        </p:nvSpPr>
        <p:spPr>
          <a:xfrm>
            <a:off x="5648660" y="2789933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sp>
        <p:nvSpPr>
          <p:cNvPr id="8" name="Ovaal 16">
            <a:extLst>
              <a:ext uri="{FF2B5EF4-FFF2-40B4-BE49-F238E27FC236}">
                <a16:creationId xmlns:a16="http://schemas.microsoft.com/office/drawing/2014/main" id="{F8891B86-EA42-AE63-6198-8D3FF2846086}"/>
              </a:ext>
            </a:extLst>
          </p:cNvPr>
          <p:cNvSpPr/>
          <p:nvPr/>
        </p:nvSpPr>
        <p:spPr>
          <a:xfrm>
            <a:off x="9032199" y="4503521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sp>
        <p:nvSpPr>
          <p:cNvPr id="9" name="Afgeronde rechthoek 17">
            <a:extLst>
              <a:ext uri="{FF2B5EF4-FFF2-40B4-BE49-F238E27FC236}">
                <a16:creationId xmlns:a16="http://schemas.microsoft.com/office/drawing/2014/main" id="{2FAA2ABF-43E9-92A9-659A-F4251B770EE8}"/>
              </a:ext>
            </a:extLst>
          </p:cNvPr>
          <p:cNvSpPr/>
          <p:nvPr/>
        </p:nvSpPr>
        <p:spPr>
          <a:xfrm>
            <a:off x="5198610" y="3008391"/>
            <a:ext cx="1044116" cy="558960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>
                <a:latin typeface="Barlow Condensed" panose="00000506000000000000" pitchFamily="2" charset="0"/>
              </a:rPr>
              <a:t>WiFi 1</a:t>
            </a:r>
          </a:p>
        </p:txBody>
      </p:sp>
      <p:sp>
        <p:nvSpPr>
          <p:cNvPr id="10" name="Afgeronde rechthoek 19">
            <a:extLst>
              <a:ext uri="{FF2B5EF4-FFF2-40B4-BE49-F238E27FC236}">
                <a16:creationId xmlns:a16="http://schemas.microsoft.com/office/drawing/2014/main" id="{D1DDD01A-8C86-34AC-2383-43BD88147F3E}"/>
              </a:ext>
            </a:extLst>
          </p:cNvPr>
          <p:cNvSpPr/>
          <p:nvPr/>
        </p:nvSpPr>
        <p:spPr>
          <a:xfrm>
            <a:off x="8582149" y="4734149"/>
            <a:ext cx="1044116" cy="558960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>
                <a:latin typeface="Barlow Condensed" panose="00000506000000000000" pitchFamily="2" charset="0"/>
              </a:rPr>
              <a:t>WiFi 3</a:t>
            </a:r>
          </a:p>
        </p:txBody>
      </p:sp>
      <p:sp>
        <p:nvSpPr>
          <p:cNvPr id="11" name="Rechthoekige toelichting 7">
            <a:extLst>
              <a:ext uri="{FF2B5EF4-FFF2-40B4-BE49-F238E27FC236}">
                <a16:creationId xmlns:a16="http://schemas.microsoft.com/office/drawing/2014/main" id="{166C505D-6832-04A1-A1D7-D991A43E1B7F}"/>
              </a:ext>
            </a:extLst>
          </p:cNvPr>
          <p:cNvSpPr/>
          <p:nvPr/>
        </p:nvSpPr>
        <p:spPr>
          <a:xfrm>
            <a:off x="2005851" y="5658002"/>
            <a:ext cx="2823633" cy="974535"/>
          </a:xfrm>
          <a:prstGeom prst="wedgeRectCallout">
            <a:avLst>
              <a:gd name="adj1" fmla="val 63138"/>
              <a:gd name="adj2" fmla="val -9446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800" dirty="0" err="1">
                <a:solidFill>
                  <a:schemeClr val="accent6"/>
                </a:solidFill>
                <a:latin typeface="Barlow Condensed" panose="00000506000000000000" pitchFamily="2" charset="0"/>
              </a:rPr>
              <a:t>deadspot</a:t>
            </a:r>
            <a:endParaRPr lang="nl-BE" sz="4800" dirty="0">
              <a:solidFill>
                <a:schemeClr val="accent6"/>
              </a:solidFill>
              <a:latin typeface="Barlow Condensed" panose="00000506000000000000" pitchFamily="2" charset="0"/>
            </a:endParaRPr>
          </a:p>
        </p:txBody>
      </p:sp>
      <p:sp>
        <p:nvSpPr>
          <p:cNvPr id="12" name="Ovaal 21">
            <a:extLst>
              <a:ext uri="{FF2B5EF4-FFF2-40B4-BE49-F238E27FC236}">
                <a16:creationId xmlns:a16="http://schemas.microsoft.com/office/drawing/2014/main" id="{AFB9F231-4093-1F26-8913-DAB1EAB70F17}"/>
              </a:ext>
            </a:extLst>
          </p:cNvPr>
          <p:cNvSpPr/>
          <p:nvPr/>
        </p:nvSpPr>
        <p:spPr>
          <a:xfrm>
            <a:off x="6513174" y="270625"/>
            <a:ext cx="4175627" cy="4030503"/>
          </a:xfrm>
          <a:prstGeom prst="ellipse">
            <a:avLst/>
          </a:prstGeom>
          <a:solidFill>
            <a:srgbClr val="000000">
              <a:alpha val="50196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sp>
        <p:nvSpPr>
          <p:cNvPr id="13" name="Afgeronde rechthoek 18">
            <a:extLst>
              <a:ext uri="{FF2B5EF4-FFF2-40B4-BE49-F238E27FC236}">
                <a16:creationId xmlns:a16="http://schemas.microsoft.com/office/drawing/2014/main" id="{A2E4850D-9EAD-76F0-A28E-D7D23CFA10FC}"/>
              </a:ext>
            </a:extLst>
          </p:cNvPr>
          <p:cNvSpPr/>
          <p:nvPr/>
        </p:nvSpPr>
        <p:spPr>
          <a:xfrm>
            <a:off x="8078930" y="2443591"/>
            <a:ext cx="1044116" cy="558960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800" dirty="0">
                <a:latin typeface="Barlow Condensed" panose="00000506000000000000" pitchFamily="2" charset="0"/>
              </a:rPr>
              <a:t>WiFi 2</a:t>
            </a:r>
          </a:p>
        </p:txBody>
      </p:sp>
      <p:sp>
        <p:nvSpPr>
          <p:cNvPr id="14" name="Ovaal 15">
            <a:extLst>
              <a:ext uri="{FF2B5EF4-FFF2-40B4-BE49-F238E27FC236}">
                <a16:creationId xmlns:a16="http://schemas.microsoft.com/office/drawing/2014/main" id="{F2453B66-6CBA-BCC2-E8DB-57A1CC860D89}"/>
              </a:ext>
            </a:extLst>
          </p:cNvPr>
          <p:cNvSpPr/>
          <p:nvPr/>
        </p:nvSpPr>
        <p:spPr>
          <a:xfrm>
            <a:off x="8528980" y="2213869"/>
            <a:ext cx="144016" cy="1440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0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C963-6AF3-3BFD-6073-85E268D8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- </a:t>
            </a:r>
            <a:r>
              <a:rPr lang="en-US" dirty="0" err="1"/>
              <a:t>Antenne</a:t>
            </a:r>
            <a:endParaRPr lang="LID4096" dirty="0"/>
          </a:p>
        </p:txBody>
      </p:sp>
      <p:pic>
        <p:nvPicPr>
          <p:cNvPr id="4" name="Afbeelding 25">
            <a:extLst>
              <a:ext uri="{FF2B5EF4-FFF2-40B4-BE49-F238E27FC236}">
                <a16:creationId xmlns:a16="http://schemas.microsoft.com/office/drawing/2014/main" id="{91DC5C4F-B6A8-77B5-1959-27C694BEA3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15" y="1828800"/>
            <a:ext cx="4427954" cy="4427954"/>
          </a:xfrm>
          <a:prstGeom prst="rect">
            <a:avLst/>
          </a:prstGeom>
        </p:spPr>
      </p:pic>
      <p:sp>
        <p:nvSpPr>
          <p:cNvPr id="5" name="Rechthoek 23">
            <a:extLst>
              <a:ext uri="{FF2B5EF4-FFF2-40B4-BE49-F238E27FC236}">
                <a16:creationId xmlns:a16="http://schemas.microsoft.com/office/drawing/2014/main" id="{1B15C347-E3C5-588F-380C-23187B6EBDBF}"/>
              </a:ext>
            </a:extLst>
          </p:cNvPr>
          <p:cNvSpPr/>
          <p:nvPr/>
        </p:nvSpPr>
        <p:spPr>
          <a:xfrm>
            <a:off x="6851451" y="1358801"/>
            <a:ext cx="4258710" cy="23192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draadloze </a:t>
            </a:r>
            <a:br>
              <a:rPr lang="nl-BE" sz="3600" dirty="0">
                <a:latin typeface="Barlow Condensed" panose="00000506000000000000" pitchFamily="2" charset="0"/>
              </a:rPr>
            </a:br>
            <a:r>
              <a:rPr lang="nl-BE" sz="3600" dirty="0">
                <a:latin typeface="Barlow Condensed" panose="00000506000000000000" pitchFamily="2" charset="0"/>
              </a:rPr>
              <a:t>netwerkadapter</a:t>
            </a:r>
          </a:p>
        </p:txBody>
      </p:sp>
      <p:sp>
        <p:nvSpPr>
          <p:cNvPr id="6" name="Rechthoek 24">
            <a:extLst>
              <a:ext uri="{FF2B5EF4-FFF2-40B4-BE49-F238E27FC236}">
                <a16:creationId xmlns:a16="http://schemas.microsoft.com/office/drawing/2014/main" id="{B6D37CC4-746C-26DA-61A0-F0CEF32E593F}"/>
              </a:ext>
            </a:extLst>
          </p:cNvPr>
          <p:cNvSpPr/>
          <p:nvPr/>
        </p:nvSpPr>
        <p:spPr>
          <a:xfrm>
            <a:off x="6851451" y="2684364"/>
            <a:ext cx="4258710" cy="23192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3600" dirty="0">
                <a:latin typeface="Barlow Condensed" panose="00000506000000000000" pitchFamily="2" charset="0"/>
              </a:rPr>
              <a:t>interne of externe antenne</a:t>
            </a:r>
          </a:p>
        </p:txBody>
      </p:sp>
    </p:spTree>
    <p:extLst>
      <p:ext uri="{BB962C8B-B14F-4D97-AF65-F5344CB8AC3E}">
        <p14:creationId xmlns:p14="http://schemas.microsoft.com/office/powerpoint/2010/main" val="203369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imme wifi-pods voor stabielere wifi thuis | Telenet">
            <a:extLst>
              <a:ext uri="{FF2B5EF4-FFF2-40B4-BE49-F238E27FC236}">
                <a16:creationId xmlns:a16="http://schemas.microsoft.com/office/drawing/2014/main" id="{2A4284EE-C5F5-11A4-99CC-BD31ECAF3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512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E630A-7F14-A5C1-4BE7-98DDFBC4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 – Network Access Point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79108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48A7-0CAB-0AE1-D18E-C32CEA09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</a:t>
            </a:r>
            <a:endParaRPr lang="LID4096" dirty="0"/>
          </a:p>
        </p:txBody>
      </p:sp>
      <p:pic>
        <p:nvPicPr>
          <p:cNvPr id="4" name="Picture 2" descr="Wifi Here on a Blackboard | Its hardly warchalking is it. On… | Flickr">
            <a:extLst>
              <a:ext uri="{FF2B5EF4-FFF2-40B4-BE49-F238E27FC236}">
                <a16:creationId xmlns:a16="http://schemas.microsoft.com/office/drawing/2014/main" id="{FBF45217-43E1-4DCA-8FEA-0F35A0220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1" b="7084"/>
          <a:stretch/>
        </p:blipFill>
        <p:spPr bwMode="auto">
          <a:xfrm>
            <a:off x="4521868" y="1474751"/>
            <a:ext cx="3747068" cy="48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9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D90F-46BC-CDC1-7D48-FCB81CF5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</a:t>
            </a:r>
            <a:r>
              <a:rPr lang="en-US" dirty="0" err="1"/>
              <a:t>netwerk</a:t>
            </a:r>
            <a:endParaRPr lang="LID4096" dirty="0"/>
          </a:p>
        </p:txBody>
      </p:sp>
      <p:pic>
        <p:nvPicPr>
          <p:cNvPr id="2052" name="Picture 4" descr="How to Setup Mesh Network Wi-Fi in Your Home Effectively">
            <a:extLst>
              <a:ext uri="{FF2B5EF4-FFF2-40B4-BE49-F238E27FC236}">
                <a16:creationId xmlns:a16="http://schemas.microsoft.com/office/drawing/2014/main" id="{E384914D-113C-E0E3-4BA7-E3A6EC80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03" y="1619250"/>
            <a:ext cx="8503193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47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27E8-13BE-D8F6-11BF-79C6D776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Alternatieve</a:t>
            </a:r>
            <a:r>
              <a:rPr lang="en-US" dirty="0"/>
              <a:t> </a:t>
            </a:r>
            <a:r>
              <a:rPr lang="en-US" dirty="0" err="1"/>
              <a:t>draadloze</a:t>
            </a:r>
            <a:r>
              <a:rPr lang="en-US" dirty="0"/>
              <a:t> </a:t>
            </a:r>
            <a:r>
              <a:rPr lang="en-US" dirty="0" err="1"/>
              <a:t>technieken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29A6-4BDB-585B-A1DC-4D175F391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Irda</a:t>
            </a:r>
            <a:endParaRPr lang="en-US" sz="3600" dirty="0"/>
          </a:p>
          <a:p>
            <a:r>
              <a:rPr lang="en-US" sz="3600" dirty="0"/>
              <a:t>SWAP</a:t>
            </a:r>
          </a:p>
          <a:p>
            <a:r>
              <a:rPr lang="en-US" sz="3600" dirty="0"/>
              <a:t>Bluetooth</a:t>
            </a:r>
          </a:p>
          <a:p>
            <a:r>
              <a:rPr lang="en-US" sz="3600" dirty="0"/>
              <a:t>Z-Wave</a:t>
            </a:r>
          </a:p>
          <a:p>
            <a:r>
              <a:rPr lang="en-US" sz="3600" dirty="0" err="1"/>
              <a:t>Lifi</a:t>
            </a:r>
            <a:endParaRPr lang="en-US" sz="3600" dirty="0"/>
          </a:p>
          <a:p>
            <a:r>
              <a:rPr lang="en-US" sz="3600" dirty="0"/>
              <a:t>NFC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3788366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A560-A99E-C96C-C951-AD23ACFB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IrDA – </a:t>
            </a:r>
            <a:r>
              <a:rPr lang="en-US" dirty="0" err="1"/>
              <a:t>Infrarood</a:t>
            </a:r>
            <a:r>
              <a:rPr lang="en-US" dirty="0"/>
              <a:t> Data Association</a:t>
            </a:r>
            <a:endParaRPr lang="LID4096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617D4D-B8C5-BDDC-E6BC-3C9DB6E18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82"/>
          <a:stretch/>
        </p:blipFill>
        <p:spPr>
          <a:xfrm>
            <a:off x="2249404" y="1859714"/>
            <a:ext cx="7693192" cy="42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23AB-47E3-5038-9446-AC426A66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– Shared Wireless Access Protocol</a:t>
            </a:r>
            <a:endParaRPr lang="LID4096" dirty="0"/>
          </a:p>
        </p:txBody>
      </p:sp>
      <p:pic>
        <p:nvPicPr>
          <p:cNvPr id="4" name="Picture 2" descr="The 4 Best Cordless Phones 2023 | Reviews by Wirecutter">
            <a:extLst>
              <a:ext uri="{FF2B5EF4-FFF2-40B4-BE49-F238E27FC236}">
                <a16:creationId xmlns:a16="http://schemas.microsoft.com/office/drawing/2014/main" id="{B9F4C967-A46E-154A-FE1E-5AB186660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20614" r="22128" b="13173"/>
          <a:stretch/>
        </p:blipFill>
        <p:spPr bwMode="auto">
          <a:xfrm>
            <a:off x="5804482" y="1820460"/>
            <a:ext cx="6126833" cy="347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8B32C-AFE6-6E1C-694B-1730E766090C}"/>
              </a:ext>
            </a:extLst>
          </p:cNvPr>
          <p:cNvSpPr txBox="1"/>
          <p:nvPr/>
        </p:nvSpPr>
        <p:spPr>
          <a:xfrm>
            <a:off x="529389" y="1820460"/>
            <a:ext cx="5021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Frequentie</a:t>
            </a:r>
            <a:r>
              <a:rPr lang="en-US" sz="3200" dirty="0"/>
              <a:t>-hopping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Binnenhuistelefonie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1461059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8417-35AF-F297-4E20-D205CAA9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</a:t>
            </a:r>
            <a:endParaRPr lang="LID4096" dirty="0"/>
          </a:p>
        </p:txBody>
      </p:sp>
      <p:pic>
        <p:nvPicPr>
          <p:cNvPr id="3076" name="Picture 4" descr="Wat is bluetooth? | SeniorWeb">
            <a:extLst>
              <a:ext uri="{FF2B5EF4-FFF2-40B4-BE49-F238E27FC236}">
                <a16:creationId xmlns:a16="http://schemas.microsoft.com/office/drawing/2014/main" id="{43E254F1-71F6-7010-1D8E-280026674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07" y="1750846"/>
            <a:ext cx="4551891" cy="45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FFF51-2084-761B-A83E-D447DAADA920}"/>
              </a:ext>
            </a:extLst>
          </p:cNvPr>
          <p:cNvSpPr txBox="1"/>
          <p:nvPr/>
        </p:nvSpPr>
        <p:spPr>
          <a:xfrm>
            <a:off x="838200" y="1921571"/>
            <a:ext cx="630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Korte </a:t>
            </a:r>
            <a:r>
              <a:rPr lang="en-US" sz="3600" dirty="0" err="1"/>
              <a:t>afstand</a:t>
            </a:r>
            <a:r>
              <a:rPr lang="en-US" sz="3600" dirty="0"/>
              <a:t> – max 10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2,4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2556301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F9BD-095B-5CEE-8679-4AC0C33E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</a:t>
            </a:r>
            <a:endParaRPr lang="LID4096" dirty="0"/>
          </a:p>
        </p:txBody>
      </p:sp>
      <p:pic>
        <p:nvPicPr>
          <p:cNvPr id="5" name="Afbeelding 3">
            <a:extLst>
              <a:ext uri="{FF2B5EF4-FFF2-40B4-BE49-F238E27FC236}">
                <a16:creationId xmlns:a16="http://schemas.microsoft.com/office/drawing/2014/main" id="{6B829E56-DC66-D64B-2714-10BA1D4DC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8"/>
          <a:stretch/>
        </p:blipFill>
        <p:spPr>
          <a:xfrm>
            <a:off x="1133827" y="1248704"/>
            <a:ext cx="9924345" cy="5609296"/>
          </a:xfrm>
          <a:prstGeom prst="rect">
            <a:avLst/>
          </a:prstGeom>
        </p:spPr>
      </p:pic>
      <p:sp>
        <p:nvSpPr>
          <p:cNvPr id="6" name="Rechthoek 11">
            <a:extLst>
              <a:ext uri="{FF2B5EF4-FFF2-40B4-BE49-F238E27FC236}">
                <a16:creationId xmlns:a16="http://schemas.microsoft.com/office/drawing/2014/main" id="{EE11DBDF-D583-FC21-93C9-C598B0B30A39}"/>
              </a:ext>
            </a:extLst>
          </p:cNvPr>
          <p:cNvSpPr/>
          <p:nvPr/>
        </p:nvSpPr>
        <p:spPr>
          <a:xfrm>
            <a:off x="1837289" y="2207837"/>
            <a:ext cx="4258710" cy="12211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max 8 apparaten</a:t>
            </a:r>
          </a:p>
        </p:txBody>
      </p:sp>
      <p:sp>
        <p:nvSpPr>
          <p:cNvPr id="7" name="Rechthoekig bijschrift 12">
            <a:extLst>
              <a:ext uri="{FF2B5EF4-FFF2-40B4-BE49-F238E27FC236}">
                <a16:creationId xmlns:a16="http://schemas.microsoft.com/office/drawing/2014/main" id="{0A92AA5C-3258-F8FD-1B54-AAC19611F238}"/>
              </a:ext>
            </a:extLst>
          </p:cNvPr>
          <p:cNvSpPr/>
          <p:nvPr/>
        </p:nvSpPr>
        <p:spPr>
          <a:xfrm>
            <a:off x="5296959" y="4444832"/>
            <a:ext cx="1598082" cy="759345"/>
          </a:xfrm>
          <a:prstGeom prst="wedgeRectCallout">
            <a:avLst>
              <a:gd name="adj1" fmla="val 90779"/>
              <a:gd name="adj2" fmla="val -1040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master</a:t>
            </a:r>
          </a:p>
        </p:txBody>
      </p:sp>
      <p:sp>
        <p:nvSpPr>
          <p:cNvPr id="8" name="Rechthoek 17">
            <a:extLst>
              <a:ext uri="{FF2B5EF4-FFF2-40B4-BE49-F238E27FC236}">
                <a16:creationId xmlns:a16="http://schemas.microsoft.com/office/drawing/2014/main" id="{09A18D64-4B3A-3CD6-86CC-DF3291C2FE1E}"/>
              </a:ext>
            </a:extLst>
          </p:cNvPr>
          <p:cNvSpPr/>
          <p:nvPr/>
        </p:nvSpPr>
        <p:spPr>
          <a:xfrm>
            <a:off x="9342944" y="1701632"/>
            <a:ext cx="1236838" cy="759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600" dirty="0" err="1">
                <a:latin typeface="Barlow Condensed" panose="00000506000000000000" pitchFamily="2" charset="0"/>
              </a:rPr>
              <a:t>slaves</a:t>
            </a:r>
            <a:endParaRPr lang="nl-BE" sz="3600" dirty="0">
              <a:latin typeface="Barlow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2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80F8C-0E43-36A3-AAAE-BF7AE760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699A-97AE-52C3-6A92-271D5A1E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Aparte</a:t>
            </a:r>
            <a:r>
              <a:rPr lang="en-US" dirty="0"/>
              <a:t> </a:t>
            </a:r>
            <a:r>
              <a:rPr lang="en-US" dirty="0" err="1"/>
              <a:t>Netwerkinterface</a:t>
            </a:r>
            <a:r>
              <a:rPr lang="en-US" dirty="0"/>
              <a:t> Desktop</a:t>
            </a:r>
            <a:endParaRPr lang="LID4096" dirty="0"/>
          </a:p>
        </p:txBody>
      </p:sp>
      <p:pic>
        <p:nvPicPr>
          <p:cNvPr id="3" name="Picture 4" descr="PCE-N15｜Draadloze en bekabelde adapters｜ASUS België">
            <a:extLst>
              <a:ext uri="{FF2B5EF4-FFF2-40B4-BE49-F238E27FC236}">
                <a16:creationId xmlns:a16="http://schemas.microsoft.com/office/drawing/2014/main" id="{4A1FA822-9004-BFAF-2A8E-01357912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657" y="1285657"/>
            <a:ext cx="4437045" cy="44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8">
            <a:extLst>
              <a:ext uri="{FF2B5EF4-FFF2-40B4-BE49-F238E27FC236}">
                <a16:creationId xmlns:a16="http://schemas.microsoft.com/office/drawing/2014/main" id="{B52DA301-007A-A7D1-66C0-E9738C9E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23" y="1690688"/>
            <a:ext cx="4595811" cy="41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6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AC56-CCEE-5D4C-B9F3-33051096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Z-Wave</a:t>
            </a:r>
            <a:endParaRPr lang="LID4096" dirty="0"/>
          </a:p>
        </p:txBody>
      </p:sp>
      <p:pic>
        <p:nvPicPr>
          <p:cNvPr id="4" name="Picture 2" descr="https://www.thuiscomfort.nl/content/dam/thuiscomfort/gira_haus_busch_neuss_iPhone-NL_023_1779_1323161666.jpg/_jcr_content/renditions/cq5dam.web.1280.1280.jpeg">
            <a:extLst>
              <a:ext uri="{FF2B5EF4-FFF2-40B4-BE49-F238E27FC236}">
                <a16:creationId xmlns:a16="http://schemas.microsoft.com/office/drawing/2014/main" id="{CC768250-FE03-2540-B7A3-B2E886731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t="4581" b="22091"/>
          <a:stretch/>
        </p:blipFill>
        <p:spPr bwMode="auto">
          <a:xfrm>
            <a:off x="5242616" y="1704473"/>
            <a:ext cx="6111184" cy="34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13">
            <a:extLst>
              <a:ext uri="{FF2B5EF4-FFF2-40B4-BE49-F238E27FC236}">
                <a16:creationId xmlns:a16="http://schemas.microsoft.com/office/drawing/2014/main" id="{EED67B1E-6EB1-886B-BB94-FEA3C603CC4A}"/>
              </a:ext>
            </a:extLst>
          </p:cNvPr>
          <p:cNvSpPr/>
          <p:nvPr/>
        </p:nvSpPr>
        <p:spPr>
          <a:xfrm>
            <a:off x="382322" y="1450921"/>
            <a:ext cx="4258710" cy="1130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 err="1">
                <a:latin typeface="Barlow Condensed" panose="00000506000000000000" pitchFamily="2" charset="0"/>
              </a:rPr>
              <a:t>domotica</a:t>
            </a:r>
            <a:endParaRPr lang="nl-BE" sz="3200" dirty="0">
              <a:latin typeface="Barlow Condensed" panose="00000506000000000000" pitchFamily="2" charset="0"/>
            </a:endParaRPr>
          </a:p>
        </p:txBody>
      </p:sp>
      <p:sp>
        <p:nvSpPr>
          <p:cNvPr id="6" name="Rechthoek 14">
            <a:extLst>
              <a:ext uri="{FF2B5EF4-FFF2-40B4-BE49-F238E27FC236}">
                <a16:creationId xmlns:a16="http://schemas.microsoft.com/office/drawing/2014/main" id="{B5B595C6-13D3-A07A-0E57-E0C538E8D0E6}"/>
              </a:ext>
            </a:extLst>
          </p:cNvPr>
          <p:cNvSpPr/>
          <p:nvPr/>
        </p:nvSpPr>
        <p:spPr>
          <a:xfrm>
            <a:off x="382322" y="2039467"/>
            <a:ext cx="4258710" cy="1130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zeer energiezuinig</a:t>
            </a:r>
          </a:p>
        </p:txBody>
      </p:sp>
      <p:sp>
        <p:nvSpPr>
          <p:cNvPr id="7" name="Rechthoek 15">
            <a:extLst>
              <a:ext uri="{FF2B5EF4-FFF2-40B4-BE49-F238E27FC236}">
                <a16:creationId xmlns:a16="http://schemas.microsoft.com/office/drawing/2014/main" id="{EEC70465-35E3-D9B0-1CBD-D394DF336856}"/>
              </a:ext>
            </a:extLst>
          </p:cNvPr>
          <p:cNvSpPr/>
          <p:nvPr/>
        </p:nvSpPr>
        <p:spPr>
          <a:xfrm>
            <a:off x="382322" y="2581301"/>
            <a:ext cx="4258710" cy="1130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lage overdrachtssnelheid</a:t>
            </a:r>
          </a:p>
        </p:txBody>
      </p:sp>
      <p:sp>
        <p:nvSpPr>
          <p:cNvPr id="8" name="Rechthoek 16">
            <a:extLst>
              <a:ext uri="{FF2B5EF4-FFF2-40B4-BE49-F238E27FC236}">
                <a16:creationId xmlns:a16="http://schemas.microsoft.com/office/drawing/2014/main" id="{43306769-9D3F-4480-ABB3-429ADC9DFF2B}"/>
              </a:ext>
            </a:extLst>
          </p:cNvPr>
          <p:cNvSpPr/>
          <p:nvPr/>
        </p:nvSpPr>
        <p:spPr>
          <a:xfrm>
            <a:off x="382322" y="3193203"/>
            <a:ext cx="4258710" cy="1130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 err="1">
                <a:latin typeface="Barlow Condensed" panose="00000506000000000000" pitchFamily="2" charset="0"/>
              </a:rPr>
              <a:t>bidirectioneel</a:t>
            </a:r>
            <a:endParaRPr lang="nl-BE" sz="3200" dirty="0">
              <a:latin typeface="Barlow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17EC-47D7-443F-39E4-905C8FEA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Z-wave : Mesh</a:t>
            </a:r>
            <a:endParaRPr lang="LID4096" dirty="0"/>
          </a:p>
        </p:txBody>
      </p:sp>
      <p:pic>
        <p:nvPicPr>
          <p:cNvPr id="5" name="Picture 2" descr="Wat is domotica in de zorg en wat zijn de voordelen? - 3Bplus">
            <a:extLst>
              <a:ext uri="{FF2B5EF4-FFF2-40B4-BE49-F238E27FC236}">
                <a16:creationId xmlns:a16="http://schemas.microsoft.com/office/drawing/2014/main" id="{43E3A1DF-9887-7288-819A-033E8B24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20" y="1446828"/>
            <a:ext cx="9054998" cy="51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ig bijschrift 3">
            <a:extLst>
              <a:ext uri="{FF2B5EF4-FFF2-40B4-BE49-F238E27FC236}">
                <a16:creationId xmlns:a16="http://schemas.microsoft.com/office/drawing/2014/main" id="{57F2BC57-0077-251B-CBF5-BB9BBFD6087A}"/>
              </a:ext>
            </a:extLst>
          </p:cNvPr>
          <p:cNvSpPr/>
          <p:nvPr/>
        </p:nvSpPr>
        <p:spPr>
          <a:xfrm>
            <a:off x="8134951" y="1509477"/>
            <a:ext cx="2826467" cy="944899"/>
          </a:xfrm>
          <a:prstGeom prst="wedgeRectCallout">
            <a:avLst>
              <a:gd name="adj1" fmla="val 27473"/>
              <a:gd name="adj2" fmla="val 48135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  <a:latin typeface="Barlow Condensed" panose="00000506000000000000" pitchFamily="2" charset="0"/>
              </a:rPr>
              <a:t>max. 231 </a:t>
            </a:r>
            <a:r>
              <a:rPr lang="nl-BE" sz="4000" dirty="0" err="1">
                <a:solidFill>
                  <a:schemeClr val="bg1"/>
                </a:solidFill>
                <a:latin typeface="Barlow Condensed" panose="00000506000000000000" pitchFamily="2" charset="0"/>
              </a:rPr>
              <a:t>nodes</a:t>
            </a:r>
            <a:endParaRPr lang="nl-BE" sz="4000" dirty="0">
              <a:solidFill>
                <a:schemeClr val="bg1"/>
              </a:solidFill>
              <a:latin typeface="Barlow Condensed" panose="00000506000000000000" pitchFamily="2" charset="0"/>
            </a:endParaRPr>
          </a:p>
        </p:txBody>
      </p:sp>
      <p:sp>
        <p:nvSpPr>
          <p:cNvPr id="7" name="Rechthoekig bijschrift 17">
            <a:extLst>
              <a:ext uri="{FF2B5EF4-FFF2-40B4-BE49-F238E27FC236}">
                <a16:creationId xmlns:a16="http://schemas.microsoft.com/office/drawing/2014/main" id="{5F1CD969-367B-A44F-1ED5-630B518E1515}"/>
              </a:ext>
            </a:extLst>
          </p:cNvPr>
          <p:cNvSpPr/>
          <p:nvPr/>
        </p:nvSpPr>
        <p:spPr>
          <a:xfrm>
            <a:off x="5177484" y="4716274"/>
            <a:ext cx="2826467" cy="944899"/>
          </a:xfrm>
          <a:prstGeom prst="wedgeRectCallout">
            <a:avLst>
              <a:gd name="adj1" fmla="val -49492"/>
              <a:gd name="adj2" fmla="val 17239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4000" dirty="0">
                <a:solidFill>
                  <a:schemeClr val="bg1"/>
                </a:solidFill>
                <a:latin typeface="Barlow Condensed" panose="00000506000000000000" pitchFamily="2" charset="0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0222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A39D-C049-96E2-08DF-3774A8B5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</a:t>
            </a:r>
            <a:endParaRPr lang="LID4096" dirty="0"/>
          </a:p>
        </p:txBody>
      </p:sp>
      <p:pic>
        <p:nvPicPr>
          <p:cNvPr id="4" name="Picture 4" descr="Wireless solutions part 4: ZigBee | Farnell België">
            <a:extLst>
              <a:ext uri="{FF2B5EF4-FFF2-40B4-BE49-F238E27FC236}">
                <a16:creationId xmlns:a16="http://schemas.microsoft.com/office/drawing/2014/main" id="{16D6F05C-8F00-C052-BDB5-EBF290B6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069" y="1027906"/>
            <a:ext cx="3375731" cy="481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9FF28-0214-9529-F117-AF4E89699145}"/>
              </a:ext>
            </a:extLst>
          </p:cNvPr>
          <p:cNvSpPr txBox="1"/>
          <p:nvPr/>
        </p:nvSpPr>
        <p:spPr>
          <a:xfrm>
            <a:off x="838200" y="1931320"/>
            <a:ext cx="6142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Concurrent van Z-Wave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2,4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Niet</a:t>
            </a:r>
            <a:r>
              <a:rPr lang="en-US" sz="3600" dirty="0"/>
              <a:t> compatible met Z-Wave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&gt; 65.000 nodes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352404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DBB3-0B5E-935E-D5D2-A8718321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Lifi</a:t>
            </a:r>
            <a:endParaRPr lang="LID4096" dirty="0"/>
          </a:p>
        </p:txBody>
      </p:sp>
      <p:pic>
        <p:nvPicPr>
          <p:cNvPr id="4" name="Picture 2" descr="Light Bulbs Will Be Mini Computers - BW Businessworld">
            <a:extLst>
              <a:ext uri="{FF2B5EF4-FFF2-40B4-BE49-F238E27FC236}">
                <a16:creationId xmlns:a16="http://schemas.microsoft.com/office/drawing/2014/main" id="{D97AFDAA-47EC-7B83-01F0-E20EC36849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98" y="1499686"/>
            <a:ext cx="80546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7">
            <a:extLst>
              <a:ext uri="{FF2B5EF4-FFF2-40B4-BE49-F238E27FC236}">
                <a16:creationId xmlns:a16="http://schemas.microsoft.com/office/drawing/2014/main" id="{AE56BB2C-72B4-F12E-16E8-DE97C74B1517}"/>
              </a:ext>
            </a:extLst>
          </p:cNvPr>
          <p:cNvSpPr/>
          <p:nvPr/>
        </p:nvSpPr>
        <p:spPr>
          <a:xfrm>
            <a:off x="1196272" y="5851024"/>
            <a:ext cx="9799456" cy="8328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3200" dirty="0">
                <a:latin typeface="Barlow Condensed" panose="00000506000000000000" pitchFamily="2" charset="0"/>
              </a:rPr>
              <a:t>2011 – Prof. Harald Haas – VLC: </a:t>
            </a:r>
            <a:r>
              <a:rPr lang="nl-BE" sz="3200" dirty="0" err="1">
                <a:latin typeface="Barlow Condensed" panose="00000506000000000000" pitchFamily="2" charset="0"/>
              </a:rPr>
              <a:t>visible</a:t>
            </a:r>
            <a:r>
              <a:rPr lang="nl-BE" sz="3200" dirty="0">
                <a:latin typeface="Barlow Condensed" panose="00000506000000000000" pitchFamily="2" charset="0"/>
              </a:rPr>
              <a:t> light </a:t>
            </a:r>
            <a:r>
              <a:rPr lang="nl-BE" sz="3200" dirty="0" err="1">
                <a:latin typeface="Barlow Condensed" panose="00000506000000000000" pitchFamily="2" charset="0"/>
              </a:rPr>
              <a:t>communication</a:t>
            </a:r>
            <a:endParaRPr lang="nl-BE" sz="3200" dirty="0">
              <a:latin typeface="Barlow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8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EF56-AFEA-0540-BF29-C35C4DAA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Lifi</a:t>
            </a:r>
            <a:r>
              <a:rPr lang="en-US" dirty="0"/>
              <a:t> +</a:t>
            </a:r>
            <a:endParaRPr lang="LID4096" dirty="0"/>
          </a:p>
        </p:txBody>
      </p:sp>
      <p:pic>
        <p:nvPicPr>
          <p:cNvPr id="4" name="Picture 2" descr="Is Li-Fi “To Be” or “Not To Be”? Part 3 – Status">
            <a:extLst>
              <a:ext uri="{FF2B5EF4-FFF2-40B4-BE49-F238E27FC236}">
                <a16:creationId xmlns:a16="http://schemas.microsoft.com/office/drawing/2014/main" id="{FD529B00-5E0A-D2AF-7EF9-FEE366CF17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" b="2501"/>
          <a:stretch/>
        </p:blipFill>
        <p:spPr bwMode="auto">
          <a:xfrm>
            <a:off x="5070885" y="1282062"/>
            <a:ext cx="6924143" cy="39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11">
            <a:extLst>
              <a:ext uri="{FF2B5EF4-FFF2-40B4-BE49-F238E27FC236}">
                <a16:creationId xmlns:a16="http://schemas.microsoft.com/office/drawing/2014/main" id="{7E7AF026-AB94-71C2-1955-C8555E606BBD}"/>
              </a:ext>
            </a:extLst>
          </p:cNvPr>
          <p:cNvSpPr/>
          <p:nvPr/>
        </p:nvSpPr>
        <p:spPr>
          <a:xfrm>
            <a:off x="247652" y="128206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hoge overdrachtssnelheden</a:t>
            </a:r>
          </a:p>
        </p:txBody>
      </p:sp>
      <p:sp>
        <p:nvSpPr>
          <p:cNvPr id="6" name="Rechthoek 12">
            <a:extLst>
              <a:ext uri="{FF2B5EF4-FFF2-40B4-BE49-F238E27FC236}">
                <a16:creationId xmlns:a16="http://schemas.microsoft.com/office/drawing/2014/main" id="{C58DCC89-A1E9-F519-B90B-80AE765C8297}"/>
              </a:ext>
            </a:extLst>
          </p:cNvPr>
          <p:cNvSpPr/>
          <p:nvPr/>
        </p:nvSpPr>
        <p:spPr>
          <a:xfrm>
            <a:off x="247651" y="193528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veilig</a:t>
            </a:r>
          </a:p>
        </p:txBody>
      </p:sp>
      <p:sp>
        <p:nvSpPr>
          <p:cNvPr id="7" name="Rechthoek 13">
            <a:extLst>
              <a:ext uri="{FF2B5EF4-FFF2-40B4-BE49-F238E27FC236}">
                <a16:creationId xmlns:a16="http://schemas.microsoft.com/office/drawing/2014/main" id="{BE309B65-1284-DE44-0532-CF0805B115EB}"/>
              </a:ext>
            </a:extLst>
          </p:cNvPr>
          <p:cNvSpPr/>
          <p:nvPr/>
        </p:nvSpPr>
        <p:spPr>
          <a:xfrm>
            <a:off x="247651" y="258850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reflectie van licht volstaat</a:t>
            </a:r>
          </a:p>
        </p:txBody>
      </p:sp>
    </p:spTree>
    <p:extLst>
      <p:ext uri="{BB962C8B-B14F-4D97-AF65-F5344CB8AC3E}">
        <p14:creationId xmlns:p14="http://schemas.microsoft.com/office/powerpoint/2010/main" val="324882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F3442-B9FE-06A5-4547-58B9E2A5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786E-56F7-A279-26C1-EB911F67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Lifi</a:t>
            </a:r>
            <a:r>
              <a:rPr lang="en-US" dirty="0"/>
              <a:t> +</a:t>
            </a:r>
            <a:endParaRPr lang="LID4096" dirty="0"/>
          </a:p>
        </p:txBody>
      </p:sp>
      <p:pic>
        <p:nvPicPr>
          <p:cNvPr id="4" name="Picture 2" descr="Is Li-Fi “To Be” or “Not To Be”? Part 3 – Status">
            <a:extLst>
              <a:ext uri="{FF2B5EF4-FFF2-40B4-BE49-F238E27FC236}">
                <a16:creationId xmlns:a16="http://schemas.microsoft.com/office/drawing/2014/main" id="{A0F79FA1-87A5-9567-16EE-C9D16C779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" b="2501"/>
          <a:stretch/>
        </p:blipFill>
        <p:spPr bwMode="auto">
          <a:xfrm>
            <a:off x="5070885" y="1262009"/>
            <a:ext cx="6924143" cy="39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11">
            <a:extLst>
              <a:ext uri="{FF2B5EF4-FFF2-40B4-BE49-F238E27FC236}">
                <a16:creationId xmlns:a16="http://schemas.microsoft.com/office/drawing/2014/main" id="{CFBF6A3E-A0FD-9773-40D4-8327FD13164B}"/>
              </a:ext>
            </a:extLst>
          </p:cNvPr>
          <p:cNvSpPr/>
          <p:nvPr/>
        </p:nvSpPr>
        <p:spPr>
          <a:xfrm>
            <a:off x="247652" y="128206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hoge overdrachtssnelheden</a:t>
            </a:r>
          </a:p>
        </p:txBody>
      </p:sp>
      <p:sp>
        <p:nvSpPr>
          <p:cNvPr id="6" name="Rechthoek 12">
            <a:extLst>
              <a:ext uri="{FF2B5EF4-FFF2-40B4-BE49-F238E27FC236}">
                <a16:creationId xmlns:a16="http://schemas.microsoft.com/office/drawing/2014/main" id="{7F8B6F44-F08E-8C19-2D4A-BBFAD42D43A5}"/>
              </a:ext>
            </a:extLst>
          </p:cNvPr>
          <p:cNvSpPr/>
          <p:nvPr/>
        </p:nvSpPr>
        <p:spPr>
          <a:xfrm>
            <a:off x="247651" y="193528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veilig</a:t>
            </a:r>
          </a:p>
        </p:txBody>
      </p:sp>
      <p:sp>
        <p:nvSpPr>
          <p:cNvPr id="7" name="Rechthoek 13">
            <a:extLst>
              <a:ext uri="{FF2B5EF4-FFF2-40B4-BE49-F238E27FC236}">
                <a16:creationId xmlns:a16="http://schemas.microsoft.com/office/drawing/2014/main" id="{3691DFF8-E8BF-CCCF-E6B9-E768E48182E3}"/>
              </a:ext>
            </a:extLst>
          </p:cNvPr>
          <p:cNvSpPr/>
          <p:nvPr/>
        </p:nvSpPr>
        <p:spPr>
          <a:xfrm>
            <a:off x="247651" y="258850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reflectie van licht volstaat</a:t>
            </a:r>
          </a:p>
        </p:txBody>
      </p:sp>
      <p:sp>
        <p:nvSpPr>
          <p:cNvPr id="3" name="Rechthoek 11">
            <a:extLst>
              <a:ext uri="{FF2B5EF4-FFF2-40B4-BE49-F238E27FC236}">
                <a16:creationId xmlns:a16="http://schemas.microsoft.com/office/drawing/2014/main" id="{2649116B-28E9-689B-C8DE-18C5F5F44400}"/>
              </a:ext>
            </a:extLst>
          </p:cNvPr>
          <p:cNvSpPr/>
          <p:nvPr/>
        </p:nvSpPr>
        <p:spPr>
          <a:xfrm>
            <a:off x="247650" y="3400397"/>
            <a:ext cx="4064705" cy="1214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minder schadelijk</a:t>
            </a:r>
          </a:p>
        </p:txBody>
      </p:sp>
      <p:sp>
        <p:nvSpPr>
          <p:cNvPr id="8" name="Rechthoek 12">
            <a:extLst>
              <a:ext uri="{FF2B5EF4-FFF2-40B4-BE49-F238E27FC236}">
                <a16:creationId xmlns:a16="http://schemas.microsoft.com/office/drawing/2014/main" id="{D27E9EA3-BA90-66D6-964E-FFC96C6BB2BD}"/>
              </a:ext>
            </a:extLst>
          </p:cNvPr>
          <p:cNvSpPr/>
          <p:nvPr/>
        </p:nvSpPr>
        <p:spPr>
          <a:xfrm>
            <a:off x="247650" y="4007547"/>
            <a:ext cx="4064705" cy="1214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geen interferentie</a:t>
            </a:r>
          </a:p>
        </p:txBody>
      </p:sp>
      <p:sp>
        <p:nvSpPr>
          <p:cNvPr id="9" name="Rechthoek 13">
            <a:extLst>
              <a:ext uri="{FF2B5EF4-FFF2-40B4-BE49-F238E27FC236}">
                <a16:creationId xmlns:a16="http://schemas.microsoft.com/office/drawing/2014/main" id="{2824EC55-92DD-D069-6DC9-3ABBC763114C}"/>
              </a:ext>
            </a:extLst>
          </p:cNvPr>
          <p:cNvSpPr/>
          <p:nvPr/>
        </p:nvSpPr>
        <p:spPr>
          <a:xfrm>
            <a:off x="247648" y="5221847"/>
            <a:ext cx="9008647" cy="1214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bestaande verlichting kan aangepast worden</a:t>
            </a:r>
          </a:p>
        </p:txBody>
      </p:sp>
      <p:sp>
        <p:nvSpPr>
          <p:cNvPr id="10" name="Rechthoek 10">
            <a:extLst>
              <a:ext uri="{FF2B5EF4-FFF2-40B4-BE49-F238E27FC236}">
                <a16:creationId xmlns:a16="http://schemas.microsoft.com/office/drawing/2014/main" id="{27B248B1-AC58-9F02-4607-8030A8B83B37}"/>
              </a:ext>
            </a:extLst>
          </p:cNvPr>
          <p:cNvSpPr/>
          <p:nvPr/>
        </p:nvSpPr>
        <p:spPr>
          <a:xfrm>
            <a:off x="247649" y="4614697"/>
            <a:ext cx="4693319" cy="1214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geen wettelijke beperkingen</a:t>
            </a:r>
          </a:p>
        </p:txBody>
      </p:sp>
    </p:spTree>
    <p:extLst>
      <p:ext uri="{BB962C8B-B14F-4D97-AF65-F5344CB8AC3E}">
        <p14:creationId xmlns:p14="http://schemas.microsoft.com/office/powerpoint/2010/main" val="28532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EF36-78F5-C191-9275-C7A5FE7A5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ACAA-3C22-8B97-B6F0-767F382D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Lifi</a:t>
            </a:r>
            <a:r>
              <a:rPr lang="en-US" dirty="0"/>
              <a:t> -</a:t>
            </a:r>
            <a:endParaRPr lang="LID4096" dirty="0"/>
          </a:p>
        </p:txBody>
      </p:sp>
      <p:pic>
        <p:nvPicPr>
          <p:cNvPr id="4" name="Picture 2" descr="Is Li-Fi “To Be” or “Not To Be”? Part 3 – Status">
            <a:extLst>
              <a:ext uri="{FF2B5EF4-FFF2-40B4-BE49-F238E27FC236}">
                <a16:creationId xmlns:a16="http://schemas.microsoft.com/office/drawing/2014/main" id="{11897EF7-1D4B-783E-0122-44AE4F70E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" b="2501"/>
          <a:stretch/>
        </p:blipFill>
        <p:spPr bwMode="auto">
          <a:xfrm>
            <a:off x="5070885" y="1282062"/>
            <a:ext cx="6924143" cy="39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11">
            <a:extLst>
              <a:ext uri="{FF2B5EF4-FFF2-40B4-BE49-F238E27FC236}">
                <a16:creationId xmlns:a16="http://schemas.microsoft.com/office/drawing/2014/main" id="{5A115F3D-86E8-DC19-3105-E331653ED99D}"/>
              </a:ext>
            </a:extLst>
          </p:cNvPr>
          <p:cNvSpPr/>
          <p:nvPr/>
        </p:nvSpPr>
        <p:spPr>
          <a:xfrm>
            <a:off x="247652" y="128206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enkel binneskamers</a:t>
            </a:r>
          </a:p>
        </p:txBody>
      </p:sp>
      <p:sp>
        <p:nvSpPr>
          <p:cNvPr id="6" name="Rechthoek 12">
            <a:extLst>
              <a:ext uri="{FF2B5EF4-FFF2-40B4-BE49-F238E27FC236}">
                <a16:creationId xmlns:a16="http://schemas.microsoft.com/office/drawing/2014/main" id="{909D71EC-7ECD-BEA8-8ACB-D9A1D77B2F01}"/>
              </a:ext>
            </a:extLst>
          </p:cNvPr>
          <p:cNvSpPr/>
          <p:nvPr/>
        </p:nvSpPr>
        <p:spPr>
          <a:xfrm>
            <a:off x="247651" y="193528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zenders in elke ruimte</a:t>
            </a:r>
          </a:p>
        </p:txBody>
      </p:sp>
      <p:sp>
        <p:nvSpPr>
          <p:cNvPr id="7" name="Rechthoek 13">
            <a:extLst>
              <a:ext uri="{FF2B5EF4-FFF2-40B4-BE49-F238E27FC236}">
                <a16:creationId xmlns:a16="http://schemas.microsoft.com/office/drawing/2014/main" id="{C8AD726B-318A-13BB-46E6-9E4A2997D8B8}"/>
              </a:ext>
            </a:extLst>
          </p:cNvPr>
          <p:cNvSpPr/>
          <p:nvPr/>
        </p:nvSpPr>
        <p:spPr>
          <a:xfrm>
            <a:off x="247651" y="258850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licht steeds branden</a:t>
            </a:r>
          </a:p>
        </p:txBody>
      </p:sp>
      <p:sp>
        <p:nvSpPr>
          <p:cNvPr id="3" name="Rechthoek 13">
            <a:extLst>
              <a:ext uri="{FF2B5EF4-FFF2-40B4-BE49-F238E27FC236}">
                <a16:creationId xmlns:a16="http://schemas.microsoft.com/office/drawing/2014/main" id="{D0623448-D972-E216-1279-3C19795284E3}"/>
              </a:ext>
            </a:extLst>
          </p:cNvPr>
          <p:cNvSpPr/>
          <p:nvPr/>
        </p:nvSpPr>
        <p:spPr>
          <a:xfrm>
            <a:off x="247651" y="3241722"/>
            <a:ext cx="4823234" cy="1623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3200" dirty="0">
                <a:latin typeface="Barlow Condensed" panose="00000506000000000000" pitchFamily="2" charset="0"/>
              </a:rPr>
              <a:t>sterk omgevingslicht</a:t>
            </a:r>
          </a:p>
        </p:txBody>
      </p:sp>
    </p:spTree>
    <p:extLst>
      <p:ext uri="{BB962C8B-B14F-4D97-AF65-F5344CB8AC3E}">
        <p14:creationId xmlns:p14="http://schemas.microsoft.com/office/powerpoint/2010/main" val="9061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5AC1-60B4-8583-D5D7-68F8FC18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NFC – Near-Field Communication</a:t>
            </a:r>
            <a:endParaRPr lang="LID4096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6ABCC23-B540-426A-3468-48F4EEA6F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1544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303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2F30-5821-1157-0075-219CA263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NFC-tag</a:t>
            </a:r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EFD2CA-CCAA-27FD-C3A4-190CC445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67" y="1138382"/>
            <a:ext cx="5473065" cy="48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70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B3CD-5351-9A18-A5E9-2A92D03C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NFC-</a:t>
            </a:r>
            <a:r>
              <a:rPr lang="en-US" dirty="0" err="1"/>
              <a:t>toepassingen</a:t>
            </a:r>
            <a:endParaRPr lang="LID4096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F7A9705-6291-4E49-BD7C-52791FA7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54" y="1027906"/>
            <a:ext cx="5442585" cy="36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ple Pay">
            <a:extLst>
              <a:ext uri="{FF2B5EF4-FFF2-40B4-BE49-F238E27FC236}">
                <a16:creationId xmlns:a16="http://schemas.microsoft.com/office/drawing/2014/main" id="{68A2FEB6-3E3B-DAC2-3055-5CF17D21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" y="2682240"/>
            <a:ext cx="5134215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68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CB66-6080-4BA6-C5C8-BE38AA4A7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ECE9-06E9-AEF0-0C21-3D0B62F0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Aparte</a:t>
            </a:r>
            <a:r>
              <a:rPr lang="en-US" dirty="0"/>
              <a:t> </a:t>
            </a:r>
            <a:r>
              <a:rPr lang="en-US" dirty="0" err="1"/>
              <a:t>Netwerkinterface</a:t>
            </a:r>
            <a:r>
              <a:rPr lang="en-US" dirty="0"/>
              <a:t> Laptop</a:t>
            </a:r>
            <a:endParaRPr lang="LID4096" dirty="0"/>
          </a:p>
        </p:txBody>
      </p:sp>
      <p:pic>
        <p:nvPicPr>
          <p:cNvPr id="4" name="Picture 6" descr="HP 689457-001 WiFi + Bluetooth BT 4.0 Mini PCI-E Wireless Card -  SaleMedia.nl">
            <a:extLst>
              <a:ext uri="{FF2B5EF4-FFF2-40B4-BE49-F238E27FC236}">
                <a16:creationId xmlns:a16="http://schemas.microsoft.com/office/drawing/2014/main" id="{4A1E3149-8310-F3C1-280B-B7C2C118B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21599" r="14264" b="23380"/>
          <a:stretch/>
        </p:blipFill>
        <p:spPr bwMode="auto">
          <a:xfrm>
            <a:off x="7082790" y="2275205"/>
            <a:ext cx="5109210" cy="421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6">
            <a:extLst>
              <a:ext uri="{FF2B5EF4-FFF2-40B4-BE49-F238E27FC236}">
                <a16:creationId xmlns:a16="http://schemas.microsoft.com/office/drawing/2014/main" id="{1F2296A4-AC92-677D-9504-80332297B900}"/>
              </a:ext>
            </a:extLst>
          </p:cNvPr>
          <p:cNvSpPr/>
          <p:nvPr/>
        </p:nvSpPr>
        <p:spPr>
          <a:xfrm>
            <a:off x="838200" y="2080147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Mini-pcie kaartje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BFCC21E-B2B2-260D-7430-0FC171F50ECD}"/>
              </a:ext>
            </a:extLst>
          </p:cNvPr>
          <p:cNvSpPr/>
          <p:nvPr/>
        </p:nvSpPr>
        <p:spPr>
          <a:xfrm>
            <a:off x="838200" y="3016251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Verbinden met interne antenne</a:t>
            </a:r>
          </a:p>
        </p:txBody>
      </p:sp>
    </p:spTree>
    <p:extLst>
      <p:ext uri="{BB962C8B-B14F-4D97-AF65-F5344CB8AC3E}">
        <p14:creationId xmlns:p14="http://schemas.microsoft.com/office/powerpoint/2010/main" val="4117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0BB46-076F-5CC5-3B7B-66A62D9C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C977-47E7-9DA3-EAE8-D49A6F485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5028"/>
            <a:ext cx="9144000" cy="2387600"/>
          </a:xfrm>
        </p:spPr>
        <p:txBody>
          <a:bodyPr/>
          <a:lstStyle/>
          <a:p>
            <a:r>
              <a:rPr lang="en-US" dirty="0" err="1"/>
              <a:t>Netwerkverdeeldozen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74739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1FFC-9AB9-3C67-6F9D-3A79250D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Netwerkverdeeldozen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1D82-76C5-D78A-EE56-5889308F8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Alle </a:t>
            </a:r>
            <a:r>
              <a:rPr lang="en-US" sz="3600" dirty="0" err="1"/>
              <a:t>toestellen</a:t>
            </a:r>
            <a:r>
              <a:rPr lang="en-US" sz="3600" dirty="0"/>
              <a:t> in </a:t>
            </a:r>
            <a:r>
              <a:rPr lang="en-US" sz="3600" dirty="0" err="1"/>
              <a:t>een</a:t>
            </a:r>
            <a:r>
              <a:rPr lang="en-US" sz="3600" dirty="0"/>
              <a:t> network die </a:t>
            </a:r>
            <a:r>
              <a:rPr lang="en-US" sz="3600" dirty="0" err="1"/>
              <a:t>verschillende</a:t>
            </a:r>
            <a:r>
              <a:rPr lang="en-US" sz="3600" dirty="0"/>
              <a:t> </a:t>
            </a:r>
            <a:r>
              <a:rPr lang="en-US" sz="3600" dirty="0" err="1"/>
              <a:t>apparaten</a:t>
            </a:r>
            <a:r>
              <a:rPr lang="en-US" sz="3600" dirty="0"/>
              <a:t> van het network met </a:t>
            </a:r>
            <a:r>
              <a:rPr lang="en-US" sz="3600" dirty="0" err="1"/>
              <a:t>elkaar</a:t>
            </a:r>
            <a:r>
              <a:rPr lang="en-US" sz="3600" dirty="0"/>
              <a:t> </a:t>
            </a:r>
            <a:r>
              <a:rPr lang="en-US" sz="3600" dirty="0" err="1"/>
              <a:t>verbinden</a:t>
            </a:r>
            <a:endParaRPr lang="en-US" sz="3600" dirty="0"/>
          </a:p>
          <a:p>
            <a:r>
              <a:rPr lang="en-US" sz="3600" dirty="0" err="1"/>
              <a:t>Poorten</a:t>
            </a:r>
            <a:r>
              <a:rPr lang="en-US" sz="3600" dirty="0"/>
              <a:t> =&gt; </a:t>
            </a:r>
            <a:r>
              <a:rPr lang="en-US" sz="3600" dirty="0" err="1"/>
              <a:t>contacten</a:t>
            </a:r>
            <a:r>
              <a:rPr lang="en-US" sz="3600" dirty="0"/>
              <a:t> </a:t>
            </a:r>
            <a:r>
              <a:rPr lang="en-US" sz="3600" dirty="0" err="1"/>
              <a:t>voor</a:t>
            </a:r>
            <a:r>
              <a:rPr lang="en-US" sz="3600" dirty="0"/>
              <a:t> </a:t>
            </a:r>
            <a:r>
              <a:rPr lang="en-US" sz="3600" dirty="0" err="1"/>
              <a:t>kabels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384950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9DE44-837D-86E1-CE8F-536EBA135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D8AF-7B6A-B8B6-E3FF-49DF059D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</a:t>
            </a:r>
            <a:r>
              <a:rPr lang="en-US" dirty="0" err="1"/>
              <a:t>en</a:t>
            </a:r>
            <a:r>
              <a:rPr lang="en-US" dirty="0"/>
              <a:t> hub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FB0FB-4BA2-7CAE-71A1-04B525232A59}"/>
              </a:ext>
            </a:extLst>
          </p:cNvPr>
          <p:cNvSpPr txBox="1"/>
          <p:nvPr/>
        </p:nvSpPr>
        <p:spPr>
          <a:xfrm>
            <a:off x="838200" y="1844842"/>
            <a:ext cx="10022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Geeft</a:t>
            </a:r>
            <a:r>
              <a:rPr lang="en-US" sz="3600" dirty="0"/>
              <a:t> </a:t>
            </a:r>
            <a:r>
              <a:rPr lang="en-US" sz="3600" dirty="0" err="1"/>
              <a:t>signaal</a:t>
            </a:r>
            <a:r>
              <a:rPr lang="en-US" sz="3600" dirty="0"/>
              <a:t> </a:t>
            </a:r>
            <a:r>
              <a:rPr lang="en-US" sz="3600" dirty="0" err="1"/>
              <a:t>versterkt</a:t>
            </a:r>
            <a:r>
              <a:rPr lang="en-US" sz="3600" dirty="0"/>
              <a:t> door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Geen </a:t>
            </a:r>
            <a:r>
              <a:rPr lang="en-US" sz="3600" dirty="0" err="1"/>
              <a:t>controlefunctie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Geen IP-</a:t>
            </a:r>
            <a:r>
              <a:rPr lang="en-US" sz="3600" dirty="0" err="1"/>
              <a:t>adres</a:t>
            </a:r>
            <a:endParaRPr lang="LID4096" sz="3600" dirty="0"/>
          </a:p>
        </p:txBody>
      </p:sp>
      <p:cxnSp>
        <p:nvCxnSpPr>
          <p:cNvPr id="5" name="Rechte verbindingslijn 13">
            <a:extLst>
              <a:ext uri="{FF2B5EF4-FFF2-40B4-BE49-F238E27FC236}">
                <a16:creationId xmlns:a16="http://schemas.microsoft.com/office/drawing/2014/main" id="{DE311074-596C-F244-4B11-C66D7A87BBAC}"/>
              </a:ext>
            </a:extLst>
          </p:cNvPr>
          <p:cNvCxnSpPr/>
          <p:nvPr/>
        </p:nvCxnSpPr>
        <p:spPr>
          <a:xfrm>
            <a:off x="8086826" y="200519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hoek 25">
            <a:extLst>
              <a:ext uri="{FF2B5EF4-FFF2-40B4-BE49-F238E27FC236}">
                <a16:creationId xmlns:a16="http://schemas.microsoft.com/office/drawing/2014/main" id="{D51C546B-05B3-EDAF-07F0-AF3983EE1B2C}"/>
              </a:ext>
            </a:extLst>
          </p:cNvPr>
          <p:cNvSpPr/>
          <p:nvPr/>
        </p:nvSpPr>
        <p:spPr>
          <a:xfrm>
            <a:off x="8003006" y="1039085"/>
            <a:ext cx="2339340" cy="51369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3200" dirty="0">
              <a:latin typeface="Barlow Condensed" panose="00000506000000000000" pitchFamily="2" charset="0"/>
            </a:endParaRPr>
          </a:p>
        </p:txBody>
      </p:sp>
      <p:sp>
        <p:nvSpPr>
          <p:cNvPr id="8" name="Rechthoek 26">
            <a:extLst>
              <a:ext uri="{FF2B5EF4-FFF2-40B4-BE49-F238E27FC236}">
                <a16:creationId xmlns:a16="http://schemas.microsoft.com/office/drawing/2014/main" id="{80CD70C6-53ED-80F9-F754-CBED361CD7D0}"/>
              </a:ext>
            </a:extLst>
          </p:cNvPr>
          <p:cNvSpPr/>
          <p:nvPr/>
        </p:nvSpPr>
        <p:spPr>
          <a:xfrm>
            <a:off x="8105393" y="1114624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toepassingslaag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9" name="Rechthoek 27">
            <a:extLst>
              <a:ext uri="{FF2B5EF4-FFF2-40B4-BE49-F238E27FC236}">
                <a16:creationId xmlns:a16="http://schemas.microsoft.com/office/drawing/2014/main" id="{48EFD190-6A50-4862-F11C-BA444D700DA9}"/>
              </a:ext>
            </a:extLst>
          </p:cNvPr>
          <p:cNvSpPr/>
          <p:nvPr/>
        </p:nvSpPr>
        <p:spPr>
          <a:xfrm>
            <a:off x="8105393" y="1853594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presentatielaag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0" name="Rechthoek 28">
            <a:extLst>
              <a:ext uri="{FF2B5EF4-FFF2-40B4-BE49-F238E27FC236}">
                <a16:creationId xmlns:a16="http://schemas.microsoft.com/office/drawing/2014/main" id="{15ADA656-AB43-8A16-F5BD-68F4F53D8C0C}"/>
              </a:ext>
            </a:extLst>
          </p:cNvPr>
          <p:cNvSpPr/>
          <p:nvPr/>
        </p:nvSpPr>
        <p:spPr>
          <a:xfrm>
            <a:off x="8105393" y="2600271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sessielaag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1" name="Rechthoek 29">
            <a:extLst>
              <a:ext uri="{FF2B5EF4-FFF2-40B4-BE49-F238E27FC236}">
                <a16:creationId xmlns:a16="http://schemas.microsoft.com/office/drawing/2014/main" id="{4138DE8D-7082-AB20-2FC4-39F1784CFD1D}"/>
              </a:ext>
            </a:extLst>
          </p:cNvPr>
          <p:cNvSpPr/>
          <p:nvPr/>
        </p:nvSpPr>
        <p:spPr>
          <a:xfrm>
            <a:off x="8105393" y="3334049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transportlaag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2" name="Rechthoek 30">
            <a:extLst>
              <a:ext uri="{FF2B5EF4-FFF2-40B4-BE49-F238E27FC236}">
                <a16:creationId xmlns:a16="http://schemas.microsoft.com/office/drawing/2014/main" id="{1DD8F641-A624-787F-EEF7-8AC8DBFE6CC0}"/>
              </a:ext>
            </a:extLst>
          </p:cNvPr>
          <p:cNvSpPr/>
          <p:nvPr/>
        </p:nvSpPr>
        <p:spPr>
          <a:xfrm>
            <a:off x="8105393" y="4054597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netwerklaag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3" name="Rechthoek 31">
            <a:extLst>
              <a:ext uri="{FF2B5EF4-FFF2-40B4-BE49-F238E27FC236}">
                <a16:creationId xmlns:a16="http://schemas.microsoft.com/office/drawing/2014/main" id="{8337E381-5D93-C556-5165-65DA0FD8C56E}"/>
              </a:ext>
            </a:extLst>
          </p:cNvPr>
          <p:cNvSpPr/>
          <p:nvPr/>
        </p:nvSpPr>
        <p:spPr>
          <a:xfrm>
            <a:off x="8105393" y="4801274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verbindingslaag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4" name="Rechthoek 32">
            <a:extLst>
              <a:ext uri="{FF2B5EF4-FFF2-40B4-BE49-F238E27FC236}">
                <a16:creationId xmlns:a16="http://schemas.microsoft.com/office/drawing/2014/main" id="{57173B3F-6238-15A7-06D3-8BAD7C598731}"/>
              </a:ext>
            </a:extLst>
          </p:cNvPr>
          <p:cNvSpPr/>
          <p:nvPr/>
        </p:nvSpPr>
        <p:spPr>
          <a:xfrm>
            <a:off x="8105393" y="5519722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>
                <a:solidFill>
                  <a:schemeClr val="accent1"/>
                </a:solidFill>
                <a:latin typeface="Barlow Condensed" panose="00000506000000000000" pitchFamily="2" charset="0"/>
              </a:rPr>
              <a:t>fysieke laag</a:t>
            </a:r>
          </a:p>
        </p:txBody>
      </p:sp>
      <p:sp>
        <p:nvSpPr>
          <p:cNvPr id="15" name="Pijl-links 33">
            <a:extLst>
              <a:ext uri="{FF2B5EF4-FFF2-40B4-BE49-F238E27FC236}">
                <a16:creationId xmlns:a16="http://schemas.microsoft.com/office/drawing/2014/main" id="{85D320CF-E545-F3F7-B4A3-D354CBF03430}"/>
              </a:ext>
            </a:extLst>
          </p:cNvPr>
          <p:cNvSpPr/>
          <p:nvPr/>
        </p:nvSpPr>
        <p:spPr>
          <a:xfrm rot="10800000">
            <a:off x="6625450" y="5499873"/>
            <a:ext cx="1428750" cy="595913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882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AFE6-36C8-10C6-ECAB-A0FF95F3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</a:t>
            </a:r>
            <a:endParaRPr lang="LID4096" dirty="0"/>
          </a:p>
        </p:txBody>
      </p:sp>
      <p:pic>
        <p:nvPicPr>
          <p:cNvPr id="4" name="Picture 2" descr="Planet POE-E201 Gigabit Inline PoE Repeater 802.3af/at 15W/30W |  Connectec.uk">
            <a:extLst>
              <a:ext uri="{FF2B5EF4-FFF2-40B4-BE49-F238E27FC236}">
                <a16:creationId xmlns:a16="http://schemas.microsoft.com/office/drawing/2014/main" id="{2F771C3B-456D-F27A-0D89-38DA549D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09" y="407307"/>
            <a:ext cx="8519795" cy="608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368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FB38F-3719-5464-1F66-4AED544FB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FFAD-E94A-E95F-6E97-E864B73B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</a:t>
            </a:r>
            <a:endParaRPr lang="LID4096" dirty="0"/>
          </a:p>
        </p:txBody>
      </p:sp>
      <p:cxnSp>
        <p:nvCxnSpPr>
          <p:cNvPr id="6" name="Rechte verbindingslijn 23">
            <a:extLst>
              <a:ext uri="{FF2B5EF4-FFF2-40B4-BE49-F238E27FC236}">
                <a16:creationId xmlns:a16="http://schemas.microsoft.com/office/drawing/2014/main" id="{359C8C33-C7F1-AB1D-9D9A-BCBED9039C80}"/>
              </a:ext>
            </a:extLst>
          </p:cNvPr>
          <p:cNvCxnSpPr>
            <a:cxnSpLocks/>
          </p:cNvCxnSpPr>
          <p:nvPr/>
        </p:nvCxnSpPr>
        <p:spPr>
          <a:xfrm>
            <a:off x="4536107" y="3764480"/>
            <a:ext cx="759834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15">
            <a:extLst>
              <a:ext uri="{FF2B5EF4-FFF2-40B4-BE49-F238E27FC236}">
                <a16:creationId xmlns:a16="http://schemas.microsoft.com/office/drawing/2014/main" id="{8D8C157A-E597-E61A-10CC-86AF4F039D88}"/>
              </a:ext>
            </a:extLst>
          </p:cNvPr>
          <p:cNvCxnSpPr/>
          <p:nvPr/>
        </p:nvCxnSpPr>
        <p:spPr>
          <a:xfrm>
            <a:off x="-1337840" y="3764480"/>
            <a:ext cx="23698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18">
            <a:extLst>
              <a:ext uri="{FF2B5EF4-FFF2-40B4-BE49-F238E27FC236}">
                <a16:creationId xmlns:a16="http://schemas.microsoft.com/office/drawing/2014/main" id="{9EABDEA3-36C7-F143-7894-3807584218EA}"/>
              </a:ext>
            </a:extLst>
          </p:cNvPr>
          <p:cNvCxnSpPr/>
          <p:nvPr/>
        </p:nvCxnSpPr>
        <p:spPr>
          <a:xfrm>
            <a:off x="1183630" y="3764480"/>
            <a:ext cx="185495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22">
            <a:extLst>
              <a:ext uri="{FF2B5EF4-FFF2-40B4-BE49-F238E27FC236}">
                <a16:creationId xmlns:a16="http://schemas.microsoft.com/office/drawing/2014/main" id="{AE2D4281-42C3-89DD-EB94-0553AAFEFC68}"/>
              </a:ext>
            </a:extLst>
          </p:cNvPr>
          <p:cNvCxnSpPr/>
          <p:nvPr/>
        </p:nvCxnSpPr>
        <p:spPr>
          <a:xfrm>
            <a:off x="3130540" y="3764480"/>
            <a:ext cx="185495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1">
            <a:extLst>
              <a:ext uri="{FF2B5EF4-FFF2-40B4-BE49-F238E27FC236}">
                <a16:creationId xmlns:a16="http://schemas.microsoft.com/office/drawing/2014/main" id="{EA77F42D-FCFA-A867-9CEB-C022A3B8490A}"/>
              </a:ext>
            </a:extLst>
          </p:cNvPr>
          <p:cNvSpPr/>
          <p:nvPr/>
        </p:nvSpPr>
        <p:spPr>
          <a:xfrm>
            <a:off x="4378492" y="3201151"/>
            <a:ext cx="2535655" cy="1126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latin typeface="Barlow Condensed" panose="00000506000000000000" pitchFamily="2" charset="0"/>
              </a:rPr>
              <a:t>repeater</a:t>
            </a:r>
            <a:endParaRPr lang="nl-BE" sz="2400" dirty="0">
              <a:latin typeface="Barlow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0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CEA80-1C77-12A2-609D-A990E9750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2B4C-63DB-1A1E-0B16-1C07C1C8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</a:t>
            </a:r>
            <a:endParaRPr lang="LID4096" dirty="0"/>
          </a:p>
        </p:txBody>
      </p:sp>
      <p:pic>
        <p:nvPicPr>
          <p:cNvPr id="3" name="Afbeelding 41">
            <a:extLst>
              <a:ext uri="{FF2B5EF4-FFF2-40B4-BE49-F238E27FC236}">
                <a16:creationId xmlns:a16="http://schemas.microsoft.com/office/drawing/2014/main" id="{FE96B392-55EA-5D1E-FA50-230FB1FD1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38" y="1046584"/>
            <a:ext cx="9620612" cy="59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2884E-C4F3-0DEF-8590-8102CA48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A607-123E-8CF1-C31F-96C8D752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</a:t>
            </a:r>
            <a:endParaRPr lang="LID4096" dirty="0"/>
          </a:p>
        </p:txBody>
      </p:sp>
      <p:cxnSp>
        <p:nvCxnSpPr>
          <p:cNvPr id="4" name="Rechte verbindingslijn 22">
            <a:extLst>
              <a:ext uri="{FF2B5EF4-FFF2-40B4-BE49-F238E27FC236}">
                <a16:creationId xmlns:a16="http://schemas.microsoft.com/office/drawing/2014/main" id="{0BCCADE4-9959-5A28-D2D4-976F8F1A986E}"/>
              </a:ext>
            </a:extLst>
          </p:cNvPr>
          <p:cNvCxnSpPr>
            <a:cxnSpLocks/>
          </p:cNvCxnSpPr>
          <p:nvPr/>
        </p:nvCxnSpPr>
        <p:spPr>
          <a:xfrm>
            <a:off x="58272" y="3764480"/>
            <a:ext cx="4199041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38">
            <a:extLst>
              <a:ext uri="{FF2B5EF4-FFF2-40B4-BE49-F238E27FC236}">
                <a16:creationId xmlns:a16="http://schemas.microsoft.com/office/drawing/2014/main" id="{005A7C15-002A-AB49-D76B-1C0FC5CF2F48}"/>
              </a:ext>
            </a:extLst>
          </p:cNvPr>
          <p:cNvCxnSpPr>
            <a:cxnSpLocks/>
          </p:cNvCxnSpPr>
          <p:nvPr/>
        </p:nvCxnSpPr>
        <p:spPr>
          <a:xfrm>
            <a:off x="6589495" y="3429000"/>
            <a:ext cx="6035642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39">
            <a:extLst>
              <a:ext uri="{FF2B5EF4-FFF2-40B4-BE49-F238E27FC236}">
                <a16:creationId xmlns:a16="http://schemas.microsoft.com/office/drawing/2014/main" id="{6AA8BE7E-8702-10A0-DD05-3D53F574CA9B}"/>
              </a:ext>
            </a:extLst>
          </p:cNvPr>
          <p:cNvCxnSpPr>
            <a:cxnSpLocks/>
          </p:cNvCxnSpPr>
          <p:nvPr/>
        </p:nvCxnSpPr>
        <p:spPr>
          <a:xfrm>
            <a:off x="6589495" y="3756660"/>
            <a:ext cx="6196063" cy="782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40">
            <a:extLst>
              <a:ext uri="{FF2B5EF4-FFF2-40B4-BE49-F238E27FC236}">
                <a16:creationId xmlns:a16="http://schemas.microsoft.com/office/drawing/2014/main" id="{F4BABF78-863F-6D32-388E-09305516C9A8}"/>
              </a:ext>
            </a:extLst>
          </p:cNvPr>
          <p:cNvCxnSpPr>
            <a:cxnSpLocks/>
          </p:cNvCxnSpPr>
          <p:nvPr/>
        </p:nvCxnSpPr>
        <p:spPr>
          <a:xfrm>
            <a:off x="6589495" y="4107180"/>
            <a:ext cx="6163979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1">
            <a:extLst>
              <a:ext uri="{FF2B5EF4-FFF2-40B4-BE49-F238E27FC236}">
                <a16:creationId xmlns:a16="http://schemas.microsoft.com/office/drawing/2014/main" id="{13D78977-0595-D309-E622-5B93A6DA465E}"/>
              </a:ext>
            </a:extLst>
          </p:cNvPr>
          <p:cNvSpPr/>
          <p:nvPr/>
        </p:nvSpPr>
        <p:spPr>
          <a:xfrm>
            <a:off x="4378492" y="3201151"/>
            <a:ext cx="2535655" cy="1126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latin typeface="Barlow Condensed" panose="00000506000000000000" pitchFamily="2" charset="0"/>
              </a:rPr>
              <a:t>repeater</a:t>
            </a:r>
            <a:endParaRPr lang="nl-BE" sz="2400" dirty="0">
              <a:latin typeface="Barlow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6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FA39-0DF7-8822-C462-D9CCB5CB7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0C2F-4386-7A0B-2747-C4BF81BF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</a:t>
            </a:r>
            <a:endParaRPr lang="LID4096" dirty="0"/>
          </a:p>
        </p:txBody>
      </p:sp>
      <p:pic>
        <p:nvPicPr>
          <p:cNvPr id="8" name="Afbeelding 26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D6D76DE0-C1E7-0CB3-1FC9-2752D8B1B2C4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8" y="2837889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2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E60A7C50-6EFA-4705-C4C3-64712BA01240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96" y="947625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2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7F381DEF-7F38-125B-C6D4-387AD1E89CF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159" y="2843576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29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8DEB6663-8B3D-513B-552A-919F3DE9970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47" y="5097379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30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6FC18DF3-DCB8-6C77-A785-14B81557D6D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00" y="5108247"/>
            <a:ext cx="1033705" cy="1041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Rechte verbindingslijn 31">
            <a:extLst>
              <a:ext uri="{FF2B5EF4-FFF2-40B4-BE49-F238E27FC236}">
                <a16:creationId xmlns:a16="http://schemas.microsoft.com/office/drawing/2014/main" id="{4A7ED388-FB1B-9C62-54F6-50CDA9B3CA81}"/>
              </a:ext>
            </a:extLst>
          </p:cNvPr>
          <p:cNvCxnSpPr/>
          <p:nvPr/>
        </p:nvCxnSpPr>
        <p:spPr>
          <a:xfrm flipH="1" flipV="1">
            <a:off x="5906748" y="2072974"/>
            <a:ext cx="14325" cy="113414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32">
            <a:extLst>
              <a:ext uri="{FF2B5EF4-FFF2-40B4-BE49-F238E27FC236}">
                <a16:creationId xmlns:a16="http://schemas.microsoft.com/office/drawing/2014/main" id="{66711C96-F3AC-0951-37B1-9AF4739B6A4F}"/>
              </a:ext>
            </a:extLst>
          </p:cNvPr>
          <p:cNvCxnSpPr/>
          <p:nvPr/>
        </p:nvCxnSpPr>
        <p:spPr>
          <a:xfrm>
            <a:off x="6069090" y="3899819"/>
            <a:ext cx="736773" cy="115059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33">
            <a:extLst>
              <a:ext uri="{FF2B5EF4-FFF2-40B4-BE49-F238E27FC236}">
                <a16:creationId xmlns:a16="http://schemas.microsoft.com/office/drawing/2014/main" id="{C18D8CFC-783B-6FF6-6E3B-C094E41FA3C2}"/>
              </a:ext>
            </a:extLst>
          </p:cNvPr>
          <p:cNvCxnSpPr/>
          <p:nvPr/>
        </p:nvCxnSpPr>
        <p:spPr>
          <a:xfrm>
            <a:off x="6437476" y="3485147"/>
            <a:ext cx="755683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34">
            <a:extLst>
              <a:ext uri="{FF2B5EF4-FFF2-40B4-BE49-F238E27FC236}">
                <a16:creationId xmlns:a16="http://schemas.microsoft.com/office/drawing/2014/main" id="{7830A45A-97B5-CB6E-2ABF-EF8FA17B476F}"/>
              </a:ext>
            </a:extLst>
          </p:cNvPr>
          <p:cNvCxnSpPr/>
          <p:nvPr/>
        </p:nvCxnSpPr>
        <p:spPr>
          <a:xfrm flipV="1">
            <a:off x="4856747" y="4007874"/>
            <a:ext cx="683730" cy="95728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35">
            <a:extLst>
              <a:ext uri="{FF2B5EF4-FFF2-40B4-BE49-F238E27FC236}">
                <a16:creationId xmlns:a16="http://schemas.microsoft.com/office/drawing/2014/main" id="{A5F64583-CDA1-78E5-7FE7-6BF20B3429E2}"/>
              </a:ext>
            </a:extLst>
          </p:cNvPr>
          <p:cNvCxnSpPr/>
          <p:nvPr/>
        </p:nvCxnSpPr>
        <p:spPr>
          <a:xfrm flipH="1">
            <a:off x="4670258" y="3485147"/>
            <a:ext cx="719639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Small Hub | Cisco Network Topology Icons 3015">
            <a:extLst>
              <a:ext uri="{FF2B5EF4-FFF2-40B4-BE49-F238E27FC236}">
                <a16:creationId xmlns:a16="http://schemas.microsoft.com/office/drawing/2014/main" id="{DCE504C2-56A1-E0FC-CD14-38D12C0A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55" y="3150168"/>
            <a:ext cx="799873" cy="7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Vermenigvuldigen 4">
            <a:extLst>
              <a:ext uri="{FF2B5EF4-FFF2-40B4-BE49-F238E27FC236}">
                <a16:creationId xmlns:a16="http://schemas.microsoft.com/office/drawing/2014/main" id="{75B23782-A841-6B4D-6A2F-CD9D867BADAC}"/>
              </a:ext>
            </a:extLst>
          </p:cNvPr>
          <p:cNvSpPr/>
          <p:nvPr/>
        </p:nvSpPr>
        <p:spPr>
          <a:xfrm>
            <a:off x="6603800" y="3062237"/>
            <a:ext cx="516852" cy="945637"/>
          </a:xfrm>
          <a:prstGeom prst="mathMultiply">
            <a:avLst>
              <a:gd name="adj1" fmla="val 1688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0" name="Rechte verbindingslijn met pijl 6">
            <a:extLst>
              <a:ext uri="{FF2B5EF4-FFF2-40B4-BE49-F238E27FC236}">
                <a16:creationId xmlns:a16="http://schemas.microsoft.com/office/drawing/2014/main" id="{BF7C66AD-3D4C-A03E-2764-D1F4C170134F}"/>
              </a:ext>
            </a:extLst>
          </p:cNvPr>
          <p:cNvCxnSpPr/>
          <p:nvPr/>
        </p:nvCxnSpPr>
        <p:spPr>
          <a:xfrm>
            <a:off x="5714760" y="2050831"/>
            <a:ext cx="0" cy="113414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49">
            <a:extLst>
              <a:ext uri="{FF2B5EF4-FFF2-40B4-BE49-F238E27FC236}">
                <a16:creationId xmlns:a16="http://schemas.microsoft.com/office/drawing/2014/main" id="{C028AE9C-4953-6380-4256-2F992450A8B4}"/>
              </a:ext>
            </a:extLst>
          </p:cNvPr>
          <p:cNvCxnSpPr/>
          <p:nvPr/>
        </p:nvCxnSpPr>
        <p:spPr>
          <a:xfrm flipH="1">
            <a:off x="4579997" y="3280694"/>
            <a:ext cx="809899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50">
            <a:extLst>
              <a:ext uri="{FF2B5EF4-FFF2-40B4-BE49-F238E27FC236}">
                <a16:creationId xmlns:a16="http://schemas.microsoft.com/office/drawing/2014/main" id="{FB2325DD-1542-24A5-828D-B53CE4EC5EC8}"/>
              </a:ext>
            </a:extLst>
          </p:cNvPr>
          <p:cNvCxnSpPr/>
          <p:nvPr/>
        </p:nvCxnSpPr>
        <p:spPr>
          <a:xfrm flipH="1">
            <a:off x="4689899" y="3927742"/>
            <a:ext cx="745128" cy="96518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52">
            <a:extLst>
              <a:ext uri="{FF2B5EF4-FFF2-40B4-BE49-F238E27FC236}">
                <a16:creationId xmlns:a16="http://schemas.microsoft.com/office/drawing/2014/main" id="{9F133694-95FD-516F-71D9-1BA131CFAFC4}"/>
              </a:ext>
            </a:extLst>
          </p:cNvPr>
          <p:cNvCxnSpPr/>
          <p:nvPr/>
        </p:nvCxnSpPr>
        <p:spPr>
          <a:xfrm>
            <a:off x="5943740" y="3943129"/>
            <a:ext cx="749628" cy="118000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5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15">
            <a:extLst>
              <a:ext uri="{FF2B5EF4-FFF2-40B4-BE49-F238E27FC236}">
                <a16:creationId xmlns:a16="http://schemas.microsoft.com/office/drawing/2014/main" id="{B3E5C341-63D6-893C-C68C-9B4B8279BD4A}"/>
              </a:ext>
            </a:extLst>
          </p:cNvPr>
          <p:cNvCxnSpPr/>
          <p:nvPr/>
        </p:nvCxnSpPr>
        <p:spPr>
          <a:xfrm>
            <a:off x="-110824" y="1935681"/>
            <a:ext cx="23698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18">
            <a:extLst>
              <a:ext uri="{FF2B5EF4-FFF2-40B4-BE49-F238E27FC236}">
                <a16:creationId xmlns:a16="http://schemas.microsoft.com/office/drawing/2014/main" id="{3BB68FF8-0776-D531-E1EA-925913EE3000}"/>
              </a:ext>
            </a:extLst>
          </p:cNvPr>
          <p:cNvCxnSpPr/>
          <p:nvPr/>
        </p:nvCxnSpPr>
        <p:spPr>
          <a:xfrm>
            <a:off x="2410646" y="1935681"/>
            <a:ext cx="1854950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22">
            <a:extLst>
              <a:ext uri="{FF2B5EF4-FFF2-40B4-BE49-F238E27FC236}">
                <a16:creationId xmlns:a16="http://schemas.microsoft.com/office/drawing/2014/main" id="{8D76174B-125D-B42F-DD09-9376EC8A4272}"/>
              </a:ext>
            </a:extLst>
          </p:cNvPr>
          <p:cNvCxnSpPr/>
          <p:nvPr/>
        </p:nvCxnSpPr>
        <p:spPr>
          <a:xfrm>
            <a:off x="4357556" y="1935681"/>
            <a:ext cx="185495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hoek 1">
            <a:extLst>
              <a:ext uri="{FF2B5EF4-FFF2-40B4-BE49-F238E27FC236}">
                <a16:creationId xmlns:a16="http://schemas.microsoft.com/office/drawing/2014/main" id="{B39BEB09-6E8A-1D89-F1AB-52706F59AA8D}"/>
              </a:ext>
            </a:extLst>
          </p:cNvPr>
          <p:cNvSpPr/>
          <p:nvPr/>
        </p:nvSpPr>
        <p:spPr>
          <a:xfrm>
            <a:off x="5854366" y="1484196"/>
            <a:ext cx="1854950" cy="902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>
                <a:latin typeface="Barlow Condensed" panose="00000506000000000000" pitchFamily="2" charset="0"/>
              </a:rPr>
              <a:t>hub</a:t>
            </a:r>
          </a:p>
        </p:txBody>
      </p:sp>
      <p:cxnSp>
        <p:nvCxnSpPr>
          <p:cNvPr id="8" name="Rechte verbindingslijn 38">
            <a:extLst>
              <a:ext uri="{FF2B5EF4-FFF2-40B4-BE49-F238E27FC236}">
                <a16:creationId xmlns:a16="http://schemas.microsoft.com/office/drawing/2014/main" id="{AC21EF62-7178-11EA-2258-8371C549BBE7}"/>
              </a:ext>
            </a:extLst>
          </p:cNvPr>
          <p:cNvCxnSpPr>
            <a:cxnSpLocks/>
          </p:cNvCxnSpPr>
          <p:nvPr/>
        </p:nvCxnSpPr>
        <p:spPr>
          <a:xfrm>
            <a:off x="7709316" y="1608021"/>
            <a:ext cx="4851652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39">
            <a:extLst>
              <a:ext uri="{FF2B5EF4-FFF2-40B4-BE49-F238E27FC236}">
                <a16:creationId xmlns:a16="http://schemas.microsoft.com/office/drawing/2014/main" id="{7B51A4C7-206F-285D-8F38-34757FAF1D8D}"/>
              </a:ext>
            </a:extLst>
          </p:cNvPr>
          <p:cNvCxnSpPr>
            <a:cxnSpLocks/>
          </p:cNvCxnSpPr>
          <p:nvPr/>
        </p:nvCxnSpPr>
        <p:spPr>
          <a:xfrm>
            <a:off x="7709316" y="1935681"/>
            <a:ext cx="4675189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40">
            <a:extLst>
              <a:ext uri="{FF2B5EF4-FFF2-40B4-BE49-F238E27FC236}">
                <a16:creationId xmlns:a16="http://schemas.microsoft.com/office/drawing/2014/main" id="{F4D8DBD5-394F-807A-ED39-45601C83D90C}"/>
              </a:ext>
            </a:extLst>
          </p:cNvPr>
          <p:cNvCxnSpPr>
            <a:cxnSpLocks/>
          </p:cNvCxnSpPr>
          <p:nvPr/>
        </p:nvCxnSpPr>
        <p:spPr>
          <a:xfrm>
            <a:off x="7709316" y="2286201"/>
            <a:ext cx="4611021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3">
            <a:extLst>
              <a:ext uri="{FF2B5EF4-FFF2-40B4-BE49-F238E27FC236}">
                <a16:creationId xmlns:a16="http://schemas.microsoft.com/office/drawing/2014/main" id="{73507D27-041E-E67F-F988-8374C433F62D}"/>
              </a:ext>
            </a:extLst>
          </p:cNvPr>
          <p:cNvSpPr/>
          <p:nvPr/>
        </p:nvSpPr>
        <p:spPr>
          <a:xfrm>
            <a:off x="5801026" y="4614812"/>
            <a:ext cx="1854950" cy="902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>
                <a:latin typeface="Barlow Condensed" panose="00000506000000000000" pitchFamily="2" charset="0"/>
              </a:rPr>
              <a:t>hub</a:t>
            </a:r>
          </a:p>
        </p:txBody>
      </p:sp>
      <p:cxnSp>
        <p:nvCxnSpPr>
          <p:cNvPr id="12" name="Rechte verbindingslijn 16">
            <a:extLst>
              <a:ext uri="{FF2B5EF4-FFF2-40B4-BE49-F238E27FC236}">
                <a16:creationId xmlns:a16="http://schemas.microsoft.com/office/drawing/2014/main" id="{78ECF066-D065-7BB8-506C-241D9483150D}"/>
              </a:ext>
            </a:extLst>
          </p:cNvPr>
          <p:cNvCxnSpPr/>
          <p:nvPr/>
        </p:nvCxnSpPr>
        <p:spPr>
          <a:xfrm>
            <a:off x="-110824" y="5066297"/>
            <a:ext cx="59118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7">
            <a:extLst>
              <a:ext uri="{FF2B5EF4-FFF2-40B4-BE49-F238E27FC236}">
                <a16:creationId xmlns:a16="http://schemas.microsoft.com/office/drawing/2014/main" id="{C28A9AEB-1335-F9BE-26B5-78EAE26EC27A}"/>
              </a:ext>
            </a:extLst>
          </p:cNvPr>
          <p:cNvCxnSpPr>
            <a:cxnSpLocks/>
          </p:cNvCxnSpPr>
          <p:nvPr/>
        </p:nvCxnSpPr>
        <p:spPr>
          <a:xfrm>
            <a:off x="7655976" y="4805516"/>
            <a:ext cx="47285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9">
            <a:extLst>
              <a:ext uri="{FF2B5EF4-FFF2-40B4-BE49-F238E27FC236}">
                <a16:creationId xmlns:a16="http://schemas.microsoft.com/office/drawing/2014/main" id="{48E2DB82-8D44-3BCD-D5F8-E997634A853C}"/>
              </a:ext>
            </a:extLst>
          </p:cNvPr>
          <p:cNvCxnSpPr>
            <a:cxnSpLocks/>
          </p:cNvCxnSpPr>
          <p:nvPr/>
        </p:nvCxnSpPr>
        <p:spPr>
          <a:xfrm flipV="1">
            <a:off x="7655976" y="5066297"/>
            <a:ext cx="4904992" cy="2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20">
            <a:extLst>
              <a:ext uri="{FF2B5EF4-FFF2-40B4-BE49-F238E27FC236}">
                <a16:creationId xmlns:a16="http://schemas.microsoft.com/office/drawing/2014/main" id="{2E8D7F70-8D20-D8AB-5E08-FCCF9E377529}"/>
              </a:ext>
            </a:extLst>
          </p:cNvPr>
          <p:cNvCxnSpPr>
            <a:cxnSpLocks/>
          </p:cNvCxnSpPr>
          <p:nvPr/>
        </p:nvCxnSpPr>
        <p:spPr>
          <a:xfrm>
            <a:off x="7655976" y="5370796"/>
            <a:ext cx="4904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21">
            <a:extLst>
              <a:ext uri="{FF2B5EF4-FFF2-40B4-BE49-F238E27FC236}">
                <a16:creationId xmlns:a16="http://schemas.microsoft.com/office/drawing/2014/main" id="{E5EC0B46-4B4E-F61D-885A-FA22DAD9CE9F}"/>
              </a:ext>
            </a:extLst>
          </p:cNvPr>
          <p:cNvSpPr txBox="1"/>
          <p:nvPr/>
        </p:nvSpPr>
        <p:spPr>
          <a:xfrm>
            <a:off x="5602205" y="3796157"/>
            <a:ext cx="310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actieve hub</a:t>
            </a:r>
          </a:p>
        </p:txBody>
      </p:sp>
      <p:sp>
        <p:nvSpPr>
          <p:cNvPr id="17" name="Tekstvak 23">
            <a:extLst>
              <a:ext uri="{FF2B5EF4-FFF2-40B4-BE49-F238E27FC236}">
                <a16:creationId xmlns:a16="http://schemas.microsoft.com/office/drawing/2014/main" id="{9F7CA381-4229-D11C-D7DE-51264FE044B7}"/>
              </a:ext>
            </a:extLst>
          </p:cNvPr>
          <p:cNvSpPr txBox="1"/>
          <p:nvPr/>
        </p:nvSpPr>
        <p:spPr>
          <a:xfrm>
            <a:off x="5430755" y="2347654"/>
            <a:ext cx="310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passieve hub</a:t>
            </a:r>
          </a:p>
        </p:txBody>
      </p:sp>
    </p:spTree>
    <p:extLst>
      <p:ext uri="{BB962C8B-B14F-4D97-AF65-F5344CB8AC3E}">
        <p14:creationId xmlns:p14="http://schemas.microsoft.com/office/powerpoint/2010/main" val="32278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C37A-013B-5FD6-049C-E2C3875E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 –  Uplink-</a:t>
            </a:r>
            <a:r>
              <a:rPr lang="en-US" dirty="0" err="1"/>
              <a:t>poort</a:t>
            </a:r>
            <a:endParaRPr lang="LID4096" dirty="0"/>
          </a:p>
        </p:txBody>
      </p:sp>
      <p:pic>
        <p:nvPicPr>
          <p:cNvPr id="4" name="Afbeelding 41">
            <a:extLst>
              <a:ext uri="{FF2B5EF4-FFF2-40B4-BE49-F238E27FC236}">
                <a16:creationId xmlns:a16="http://schemas.microsoft.com/office/drawing/2014/main" id="{E157620F-301D-D2EA-D6BA-D303AA7BE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94" y="1239089"/>
            <a:ext cx="9620612" cy="5974221"/>
          </a:xfrm>
          <a:prstGeom prst="rect">
            <a:avLst/>
          </a:prstGeom>
        </p:spPr>
      </p:pic>
      <p:sp>
        <p:nvSpPr>
          <p:cNvPr id="5" name="Pijl-omlaag 1">
            <a:extLst>
              <a:ext uri="{FF2B5EF4-FFF2-40B4-BE49-F238E27FC236}">
                <a16:creationId xmlns:a16="http://schemas.microsoft.com/office/drawing/2014/main" id="{E2025346-3A9B-E80F-8227-33B420CF45B3}"/>
              </a:ext>
            </a:extLst>
          </p:cNvPr>
          <p:cNvSpPr/>
          <p:nvPr/>
        </p:nvSpPr>
        <p:spPr>
          <a:xfrm>
            <a:off x="3156766" y="1817910"/>
            <a:ext cx="2388870" cy="295462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002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0A899-CF52-01C4-D42A-8CF34A396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AEBE-5F77-D6AE-F4CE-8F333E97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Aparte</a:t>
            </a:r>
            <a:r>
              <a:rPr lang="en-US" dirty="0"/>
              <a:t> </a:t>
            </a:r>
            <a:r>
              <a:rPr lang="en-US" dirty="0" err="1"/>
              <a:t>Netwerkinterface</a:t>
            </a:r>
            <a:r>
              <a:rPr lang="en-US" dirty="0"/>
              <a:t>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netwerkkaart</a:t>
            </a:r>
            <a:endParaRPr lang="LID4096" dirty="0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A65EE951-2FBD-815A-1ADB-496F06206F6A}"/>
              </a:ext>
            </a:extLst>
          </p:cNvPr>
          <p:cNvSpPr/>
          <p:nvPr/>
        </p:nvSpPr>
        <p:spPr>
          <a:xfrm>
            <a:off x="838200" y="2080147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USB netwerkadapter</a:t>
            </a:r>
          </a:p>
        </p:txBody>
      </p:sp>
      <p:sp>
        <p:nvSpPr>
          <p:cNvPr id="3" name="Rechthoek 6">
            <a:extLst>
              <a:ext uri="{FF2B5EF4-FFF2-40B4-BE49-F238E27FC236}">
                <a16:creationId xmlns:a16="http://schemas.microsoft.com/office/drawing/2014/main" id="{9B840996-D728-3A85-656C-7AE575014A74}"/>
              </a:ext>
            </a:extLst>
          </p:cNvPr>
          <p:cNvSpPr/>
          <p:nvPr/>
        </p:nvSpPr>
        <p:spPr>
          <a:xfrm>
            <a:off x="838200" y="2960948"/>
            <a:ext cx="6074074" cy="936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000" dirty="0">
                <a:latin typeface="Barlow Condensed" panose="00000506000000000000" pitchFamily="2" charset="0"/>
              </a:rPr>
              <a:t>Geen antenne</a:t>
            </a:r>
          </a:p>
        </p:txBody>
      </p:sp>
      <p:pic>
        <p:nvPicPr>
          <p:cNvPr id="5" name="Picture 2" descr="MANHATTAN 506847: USB 3.0 &gt; Gigabit Ethernet adapter bei reichelt elektronik">
            <a:extLst>
              <a:ext uri="{FF2B5EF4-FFF2-40B4-BE49-F238E27FC236}">
                <a16:creationId xmlns:a16="http://schemas.microsoft.com/office/drawing/2014/main" id="{B7AAAB8F-A915-0FAE-A091-2CE5BB01A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73" y="1632048"/>
            <a:ext cx="4643927" cy="26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DAPTER 600 | USB Wi-Fi Adapter | Strong.tv">
            <a:extLst>
              <a:ext uri="{FF2B5EF4-FFF2-40B4-BE49-F238E27FC236}">
                <a16:creationId xmlns:a16="http://schemas.microsoft.com/office/drawing/2014/main" id="{52E0606B-76C4-43A9-1CED-B46C8B9F0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89" y="3016251"/>
            <a:ext cx="4979670" cy="497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9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B666-840A-C21F-C074-0CACDCA7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Switch(</a:t>
            </a:r>
            <a:r>
              <a:rPr lang="en-US" dirty="0" err="1"/>
              <a:t>ing</a:t>
            </a:r>
            <a:r>
              <a:rPr lang="en-US" dirty="0"/>
              <a:t> hub)</a:t>
            </a:r>
            <a:endParaRPr lang="LID4096" dirty="0"/>
          </a:p>
        </p:txBody>
      </p:sp>
      <p:pic>
        <p:nvPicPr>
          <p:cNvPr id="4" name="Picture 2" descr="https://c1.staticflickr.com/8/7752/18140172615_73c92cdd49_b.jpg">
            <a:extLst>
              <a:ext uri="{FF2B5EF4-FFF2-40B4-BE49-F238E27FC236}">
                <a16:creationId xmlns:a16="http://schemas.microsoft.com/office/drawing/2014/main" id="{69252A56-21D4-9533-F2DC-1F6FFEF63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" b="22704"/>
          <a:stretch/>
        </p:blipFill>
        <p:spPr bwMode="auto">
          <a:xfrm>
            <a:off x="1684861" y="1690688"/>
            <a:ext cx="8822278" cy="47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25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98E1-59D6-7F12-3883-698C10F1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EEECC-C42E-593E-B9F6-9A0EA780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Zoals</a:t>
            </a:r>
            <a:r>
              <a:rPr lang="en-US" sz="3600" dirty="0"/>
              <a:t> </a:t>
            </a:r>
            <a:r>
              <a:rPr lang="en-US" sz="3600" dirty="0" err="1"/>
              <a:t>een</a:t>
            </a:r>
            <a:r>
              <a:rPr lang="en-US" sz="3600" dirty="0"/>
              <a:t> hub maar met </a:t>
            </a:r>
            <a:r>
              <a:rPr lang="en-US" sz="3600" dirty="0" err="1"/>
              <a:t>intillegentie</a:t>
            </a:r>
            <a:endParaRPr lang="LID4096" sz="3600" dirty="0"/>
          </a:p>
        </p:txBody>
      </p:sp>
      <p:cxnSp>
        <p:nvCxnSpPr>
          <p:cNvPr id="4" name="Rechte verbindingslijn 18">
            <a:extLst>
              <a:ext uri="{FF2B5EF4-FFF2-40B4-BE49-F238E27FC236}">
                <a16:creationId xmlns:a16="http://schemas.microsoft.com/office/drawing/2014/main" id="{AAD66103-AD48-A28E-BFEC-73E2D07D0AC9}"/>
              </a:ext>
            </a:extLst>
          </p:cNvPr>
          <p:cNvCxnSpPr/>
          <p:nvPr/>
        </p:nvCxnSpPr>
        <p:spPr>
          <a:xfrm>
            <a:off x="9247001" y="200519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19">
            <a:extLst>
              <a:ext uri="{FF2B5EF4-FFF2-40B4-BE49-F238E27FC236}">
                <a16:creationId xmlns:a16="http://schemas.microsoft.com/office/drawing/2014/main" id="{C9FAECAE-00B5-91F7-4D77-881A67F80501}"/>
              </a:ext>
            </a:extLst>
          </p:cNvPr>
          <p:cNvSpPr/>
          <p:nvPr/>
        </p:nvSpPr>
        <p:spPr>
          <a:xfrm>
            <a:off x="9163181" y="1039085"/>
            <a:ext cx="2339340" cy="51369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3200" dirty="0">
              <a:latin typeface="Barlow Condensed" panose="00000506000000000000" pitchFamily="2" charset="0"/>
            </a:endParaRPr>
          </a:p>
        </p:txBody>
      </p:sp>
      <p:sp>
        <p:nvSpPr>
          <p:cNvPr id="6" name="Rechthoek 22">
            <a:extLst>
              <a:ext uri="{FF2B5EF4-FFF2-40B4-BE49-F238E27FC236}">
                <a16:creationId xmlns:a16="http://schemas.microsoft.com/office/drawing/2014/main" id="{9FA24221-D8F4-D014-45C8-200BD4B1E3DE}"/>
              </a:ext>
            </a:extLst>
          </p:cNvPr>
          <p:cNvSpPr/>
          <p:nvPr/>
        </p:nvSpPr>
        <p:spPr>
          <a:xfrm>
            <a:off x="9265568" y="1114624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toepassingslaag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7" name="Rechthoek 24">
            <a:extLst>
              <a:ext uri="{FF2B5EF4-FFF2-40B4-BE49-F238E27FC236}">
                <a16:creationId xmlns:a16="http://schemas.microsoft.com/office/drawing/2014/main" id="{3BBA97B8-CC7D-1416-27AA-4E2A0D7D7FB8}"/>
              </a:ext>
            </a:extLst>
          </p:cNvPr>
          <p:cNvSpPr/>
          <p:nvPr/>
        </p:nvSpPr>
        <p:spPr>
          <a:xfrm>
            <a:off x="9265568" y="1853594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presentatielaag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8" name="Rechthoek 25">
            <a:extLst>
              <a:ext uri="{FF2B5EF4-FFF2-40B4-BE49-F238E27FC236}">
                <a16:creationId xmlns:a16="http://schemas.microsoft.com/office/drawing/2014/main" id="{11CC0136-45D6-0928-24F0-788B9244797D}"/>
              </a:ext>
            </a:extLst>
          </p:cNvPr>
          <p:cNvSpPr/>
          <p:nvPr/>
        </p:nvSpPr>
        <p:spPr>
          <a:xfrm>
            <a:off x="9265568" y="2600271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sessielaag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9" name="Rechthoek 31">
            <a:extLst>
              <a:ext uri="{FF2B5EF4-FFF2-40B4-BE49-F238E27FC236}">
                <a16:creationId xmlns:a16="http://schemas.microsoft.com/office/drawing/2014/main" id="{B6327DFE-86B8-33F5-3550-0BB904329844}"/>
              </a:ext>
            </a:extLst>
          </p:cNvPr>
          <p:cNvSpPr/>
          <p:nvPr/>
        </p:nvSpPr>
        <p:spPr>
          <a:xfrm>
            <a:off x="9265568" y="3334049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transportlaag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0" name="Rechthoek 32">
            <a:extLst>
              <a:ext uri="{FF2B5EF4-FFF2-40B4-BE49-F238E27FC236}">
                <a16:creationId xmlns:a16="http://schemas.microsoft.com/office/drawing/2014/main" id="{13103FED-86FD-CDF5-0783-C88AF013BFD4}"/>
              </a:ext>
            </a:extLst>
          </p:cNvPr>
          <p:cNvSpPr/>
          <p:nvPr/>
        </p:nvSpPr>
        <p:spPr>
          <a:xfrm>
            <a:off x="9265568" y="4054597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netwerklaag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1" name="Rechthoek 33">
            <a:extLst>
              <a:ext uri="{FF2B5EF4-FFF2-40B4-BE49-F238E27FC236}">
                <a16:creationId xmlns:a16="http://schemas.microsoft.com/office/drawing/2014/main" id="{C9D69C85-7A5C-30C2-55F2-644811822A5A}"/>
              </a:ext>
            </a:extLst>
          </p:cNvPr>
          <p:cNvSpPr/>
          <p:nvPr/>
        </p:nvSpPr>
        <p:spPr>
          <a:xfrm>
            <a:off x="9265568" y="4801274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verbindingslaag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2" name="Rechthoek 34">
            <a:extLst>
              <a:ext uri="{FF2B5EF4-FFF2-40B4-BE49-F238E27FC236}">
                <a16:creationId xmlns:a16="http://schemas.microsoft.com/office/drawing/2014/main" id="{37898F00-2356-C7A6-5146-9F970E7E7337}"/>
              </a:ext>
            </a:extLst>
          </p:cNvPr>
          <p:cNvSpPr/>
          <p:nvPr/>
        </p:nvSpPr>
        <p:spPr>
          <a:xfrm>
            <a:off x="9265568" y="5519722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>
                <a:solidFill>
                  <a:schemeClr val="accent1"/>
                </a:solidFill>
                <a:latin typeface="Barlow Condensed" panose="00000506000000000000" pitchFamily="2" charset="0"/>
              </a:rPr>
              <a:t>fysieke laag</a:t>
            </a:r>
          </a:p>
        </p:txBody>
      </p:sp>
      <p:sp>
        <p:nvSpPr>
          <p:cNvPr id="13" name="Pijl-links 35">
            <a:extLst>
              <a:ext uri="{FF2B5EF4-FFF2-40B4-BE49-F238E27FC236}">
                <a16:creationId xmlns:a16="http://schemas.microsoft.com/office/drawing/2014/main" id="{97990474-96E4-E099-12DB-96A66D4C5F5D}"/>
              </a:ext>
            </a:extLst>
          </p:cNvPr>
          <p:cNvSpPr/>
          <p:nvPr/>
        </p:nvSpPr>
        <p:spPr>
          <a:xfrm rot="10800000">
            <a:off x="7688097" y="4828794"/>
            <a:ext cx="1428750" cy="595913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36">
            <a:extLst>
              <a:ext uri="{FF2B5EF4-FFF2-40B4-BE49-F238E27FC236}">
                <a16:creationId xmlns:a16="http://schemas.microsoft.com/office/drawing/2014/main" id="{F8D14897-C129-A859-1CC6-B05AAAEC9759}"/>
              </a:ext>
            </a:extLst>
          </p:cNvPr>
          <p:cNvSpPr txBox="1"/>
          <p:nvPr/>
        </p:nvSpPr>
        <p:spPr>
          <a:xfrm>
            <a:off x="1485417" y="4673807"/>
            <a:ext cx="6053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>
                <a:latin typeface="Barlow Condensed" panose="00000506000000000000" pitchFamily="2" charset="0"/>
              </a:rPr>
              <a:t>op basis van MAC-adressen</a:t>
            </a:r>
          </a:p>
        </p:txBody>
      </p:sp>
    </p:spTree>
    <p:extLst>
      <p:ext uri="{BB962C8B-B14F-4D97-AF65-F5344CB8AC3E}">
        <p14:creationId xmlns:p14="http://schemas.microsoft.com/office/powerpoint/2010/main" val="223995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283F-6E87-6BE1-696E-8175A331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endParaRPr lang="LID4096" dirty="0"/>
          </a:p>
        </p:txBody>
      </p:sp>
      <p:cxnSp>
        <p:nvCxnSpPr>
          <p:cNvPr id="4" name="Rechte verbindingslijn 16">
            <a:extLst>
              <a:ext uri="{FF2B5EF4-FFF2-40B4-BE49-F238E27FC236}">
                <a16:creationId xmlns:a16="http://schemas.microsoft.com/office/drawing/2014/main" id="{B7F325DC-1438-F106-7AAA-2A6F44A4A9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-415624" y="5864600"/>
            <a:ext cx="52282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13">
            <a:extLst>
              <a:ext uri="{FF2B5EF4-FFF2-40B4-BE49-F238E27FC236}">
                <a16:creationId xmlns:a16="http://schemas.microsoft.com/office/drawing/2014/main" id="{D4899652-3C03-D8EA-A3E5-6C9E1110888E}"/>
              </a:ext>
            </a:extLst>
          </p:cNvPr>
          <p:cNvSpPr/>
          <p:nvPr/>
        </p:nvSpPr>
        <p:spPr>
          <a:xfrm>
            <a:off x="4812632" y="5413115"/>
            <a:ext cx="1857074" cy="902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>
                <a:latin typeface="Barlow Condensed" panose="00000506000000000000" pitchFamily="2" charset="0"/>
              </a:rPr>
              <a:t>hub</a:t>
            </a:r>
          </a:p>
        </p:txBody>
      </p:sp>
      <p:cxnSp>
        <p:nvCxnSpPr>
          <p:cNvPr id="6" name="Rechte verbindingslijn 20">
            <a:extLst>
              <a:ext uri="{FF2B5EF4-FFF2-40B4-BE49-F238E27FC236}">
                <a16:creationId xmlns:a16="http://schemas.microsoft.com/office/drawing/2014/main" id="{C49199D8-20BE-C6E3-9F20-C3859C9ECCDF}"/>
              </a:ext>
            </a:extLst>
          </p:cNvPr>
          <p:cNvCxnSpPr>
            <a:cxnSpLocks/>
          </p:cNvCxnSpPr>
          <p:nvPr/>
        </p:nvCxnSpPr>
        <p:spPr>
          <a:xfrm>
            <a:off x="6669706" y="5523490"/>
            <a:ext cx="5987515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21">
            <a:extLst>
              <a:ext uri="{FF2B5EF4-FFF2-40B4-BE49-F238E27FC236}">
                <a16:creationId xmlns:a16="http://schemas.microsoft.com/office/drawing/2014/main" id="{B7599750-A4A9-5B01-9F24-D11EDCA7807F}"/>
              </a:ext>
            </a:extLst>
          </p:cNvPr>
          <p:cNvCxnSpPr>
            <a:cxnSpLocks/>
          </p:cNvCxnSpPr>
          <p:nvPr/>
        </p:nvCxnSpPr>
        <p:spPr>
          <a:xfrm>
            <a:off x="6669706" y="5851150"/>
            <a:ext cx="5778968" cy="134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23">
            <a:extLst>
              <a:ext uri="{FF2B5EF4-FFF2-40B4-BE49-F238E27FC236}">
                <a16:creationId xmlns:a16="http://schemas.microsoft.com/office/drawing/2014/main" id="{3AB8CC42-5FD5-A7F9-A724-E9232D760CB2}"/>
              </a:ext>
            </a:extLst>
          </p:cNvPr>
          <p:cNvCxnSpPr>
            <a:cxnSpLocks/>
          </p:cNvCxnSpPr>
          <p:nvPr/>
        </p:nvCxnSpPr>
        <p:spPr>
          <a:xfrm>
            <a:off x="6669706" y="6201670"/>
            <a:ext cx="5778968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26">
            <a:extLst>
              <a:ext uri="{FF2B5EF4-FFF2-40B4-BE49-F238E27FC236}">
                <a16:creationId xmlns:a16="http://schemas.microsoft.com/office/drawing/2014/main" id="{2D075D77-E054-C5CF-7EB4-B1FA714F799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-415624" y="2142173"/>
            <a:ext cx="52282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27">
            <a:extLst>
              <a:ext uri="{FF2B5EF4-FFF2-40B4-BE49-F238E27FC236}">
                <a16:creationId xmlns:a16="http://schemas.microsoft.com/office/drawing/2014/main" id="{1143B21B-F751-9EB3-F8A1-0862168DEC5B}"/>
              </a:ext>
            </a:extLst>
          </p:cNvPr>
          <p:cNvSpPr/>
          <p:nvPr/>
        </p:nvSpPr>
        <p:spPr>
          <a:xfrm>
            <a:off x="4812632" y="1690688"/>
            <a:ext cx="1857074" cy="902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>
                <a:latin typeface="Barlow Condensed" panose="00000506000000000000" pitchFamily="2" charset="0"/>
              </a:rPr>
              <a:t>switch</a:t>
            </a:r>
          </a:p>
        </p:txBody>
      </p:sp>
      <p:cxnSp>
        <p:nvCxnSpPr>
          <p:cNvPr id="11" name="Rechte verbindingslijn 28">
            <a:extLst>
              <a:ext uri="{FF2B5EF4-FFF2-40B4-BE49-F238E27FC236}">
                <a16:creationId xmlns:a16="http://schemas.microsoft.com/office/drawing/2014/main" id="{4C0F8B89-297A-FB30-2D64-3CE37808E7E7}"/>
              </a:ext>
            </a:extLst>
          </p:cNvPr>
          <p:cNvCxnSpPr>
            <a:cxnSpLocks/>
          </p:cNvCxnSpPr>
          <p:nvPr/>
        </p:nvCxnSpPr>
        <p:spPr>
          <a:xfrm flipV="1">
            <a:off x="6669706" y="1798744"/>
            <a:ext cx="5875220" cy="2319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29">
            <a:extLst>
              <a:ext uri="{FF2B5EF4-FFF2-40B4-BE49-F238E27FC236}">
                <a16:creationId xmlns:a16="http://schemas.microsoft.com/office/drawing/2014/main" id="{54203FB8-3699-EB10-82D4-803C20A67FE1}"/>
              </a:ext>
            </a:extLst>
          </p:cNvPr>
          <p:cNvCxnSpPr>
            <a:cxnSpLocks/>
          </p:cNvCxnSpPr>
          <p:nvPr/>
        </p:nvCxnSpPr>
        <p:spPr>
          <a:xfrm>
            <a:off x="6669706" y="2128723"/>
            <a:ext cx="5778968" cy="749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30">
            <a:extLst>
              <a:ext uri="{FF2B5EF4-FFF2-40B4-BE49-F238E27FC236}">
                <a16:creationId xmlns:a16="http://schemas.microsoft.com/office/drawing/2014/main" id="{9D998AE5-AB4A-CB21-BE7D-0E1C94F0E918}"/>
              </a:ext>
            </a:extLst>
          </p:cNvPr>
          <p:cNvCxnSpPr>
            <a:cxnSpLocks/>
          </p:cNvCxnSpPr>
          <p:nvPr/>
        </p:nvCxnSpPr>
        <p:spPr>
          <a:xfrm flipV="1">
            <a:off x="6669706" y="2466199"/>
            <a:ext cx="5875220" cy="13044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7">
            <a:extLst>
              <a:ext uri="{FF2B5EF4-FFF2-40B4-BE49-F238E27FC236}">
                <a16:creationId xmlns:a16="http://schemas.microsoft.com/office/drawing/2014/main" id="{9C17F345-F36D-6743-3A0E-2DA9A887657F}"/>
              </a:ext>
            </a:extLst>
          </p:cNvPr>
          <p:cNvSpPr txBox="1"/>
          <p:nvPr/>
        </p:nvSpPr>
        <p:spPr>
          <a:xfrm>
            <a:off x="1428750" y="3310025"/>
            <a:ext cx="9925050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4800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bericht enkel naar geadresseerde computer</a:t>
            </a:r>
          </a:p>
        </p:txBody>
      </p:sp>
      <p:sp>
        <p:nvSpPr>
          <p:cNvPr id="15" name="Tekstvak 18">
            <a:extLst>
              <a:ext uri="{FF2B5EF4-FFF2-40B4-BE49-F238E27FC236}">
                <a16:creationId xmlns:a16="http://schemas.microsoft.com/office/drawing/2014/main" id="{438B270E-6D1F-E22F-880E-9213FF1D8273}"/>
              </a:ext>
            </a:extLst>
          </p:cNvPr>
          <p:cNvSpPr txBox="1"/>
          <p:nvPr/>
        </p:nvSpPr>
        <p:spPr>
          <a:xfrm>
            <a:off x="1975987" y="5471416"/>
            <a:ext cx="197979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dit is een bericht</a:t>
            </a:r>
          </a:p>
        </p:txBody>
      </p:sp>
      <p:sp>
        <p:nvSpPr>
          <p:cNvPr id="16" name="Tekstvak 19">
            <a:extLst>
              <a:ext uri="{FF2B5EF4-FFF2-40B4-BE49-F238E27FC236}">
                <a16:creationId xmlns:a16="http://schemas.microsoft.com/office/drawing/2014/main" id="{B55BB1E5-37A2-F8BE-7549-4F8B3A5B54AD}"/>
              </a:ext>
            </a:extLst>
          </p:cNvPr>
          <p:cNvSpPr txBox="1"/>
          <p:nvPr/>
        </p:nvSpPr>
        <p:spPr>
          <a:xfrm>
            <a:off x="8383404" y="5213060"/>
            <a:ext cx="197979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dit is een bericht</a:t>
            </a:r>
          </a:p>
        </p:txBody>
      </p:sp>
      <p:sp>
        <p:nvSpPr>
          <p:cNvPr id="17" name="Tekstvak 22">
            <a:extLst>
              <a:ext uri="{FF2B5EF4-FFF2-40B4-BE49-F238E27FC236}">
                <a16:creationId xmlns:a16="http://schemas.microsoft.com/office/drawing/2014/main" id="{917CFDC7-7283-729B-0DEC-A16308C112C7}"/>
              </a:ext>
            </a:extLst>
          </p:cNvPr>
          <p:cNvSpPr txBox="1"/>
          <p:nvPr/>
        </p:nvSpPr>
        <p:spPr>
          <a:xfrm>
            <a:off x="8383404" y="5524411"/>
            <a:ext cx="197979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dit is een bericht</a:t>
            </a:r>
          </a:p>
        </p:txBody>
      </p:sp>
      <p:sp>
        <p:nvSpPr>
          <p:cNvPr id="18" name="Tekstvak 24">
            <a:extLst>
              <a:ext uri="{FF2B5EF4-FFF2-40B4-BE49-F238E27FC236}">
                <a16:creationId xmlns:a16="http://schemas.microsoft.com/office/drawing/2014/main" id="{FC86296F-93DC-14B6-E238-D51065846286}"/>
              </a:ext>
            </a:extLst>
          </p:cNvPr>
          <p:cNvSpPr txBox="1"/>
          <p:nvPr/>
        </p:nvSpPr>
        <p:spPr>
          <a:xfrm>
            <a:off x="8383404" y="5877433"/>
            <a:ext cx="197979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dit is een bericht</a:t>
            </a:r>
          </a:p>
        </p:txBody>
      </p:sp>
      <p:sp>
        <p:nvSpPr>
          <p:cNvPr id="19" name="Tekstvak 25">
            <a:extLst>
              <a:ext uri="{FF2B5EF4-FFF2-40B4-BE49-F238E27FC236}">
                <a16:creationId xmlns:a16="http://schemas.microsoft.com/office/drawing/2014/main" id="{3881DB89-1811-4186-0034-683EC8CF271F}"/>
              </a:ext>
            </a:extLst>
          </p:cNvPr>
          <p:cNvSpPr txBox="1"/>
          <p:nvPr/>
        </p:nvSpPr>
        <p:spPr>
          <a:xfrm>
            <a:off x="1975987" y="1714097"/>
            <a:ext cx="197979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dit is een bericht</a:t>
            </a:r>
          </a:p>
        </p:txBody>
      </p:sp>
      <p:sp>
        <p:nvSpPr>
          <p:cNvPr id="20" name="Tekstvak 31">
            <a:extLst>
              <a:ext uri="{FF2B5EF4-FFF2-40B4-BE49-F238E27FC236}">
                <a16:creationId xmlns:a16="http://schemas.microsoft.com/office/drawing/2014/main" id="{D32E131F-B087-E419-F6D6-45995B9796D4}"/>
              </a:ext>
            </a:extLst>
          </p:cNvPr>
          <p:cNvSpPr txBox="1"/>
          <p:nvPr/>
        </p:nvSpPr>
        <p:spPr>
          <a:xfrm>
            <a:off x="8383404" y="2078212"/>
            <a:ext cx="197979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dit is een bericht</a:t>
            </a:r>
          </a:p>
        </p:txBody>
      </p:sp>
    </p:spTree>
    <p:extLst>
      <p:ext uri="{BB962C8B-B14F-4D97-AF65-F5344CB8AC3E}">
        <p14:creationId xmlns:p14="http://schemas.microsoft.com/office/powerpoint/2010/main" val="36735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FD858-83BD-518D-CA60-4DAE8BF9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7768-179B-E8CC-F06D-6BCC01E8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endParaRPr lang="LID4096" dirty="0"/>
          </a:p>
        </p:txBody>
      </p:sp>
      <p:cxnSp>
        <p:nvCxnSpPr>
          <p:cNvPr id="4" name="Rechte verbindingslijn 16">
            <a:extLst>
              <a:ext uri="{FF2B5EF4-FFF2-40B4-BE49-F238E27FC236}">
                <a16:creationId xmlns:a16="http://schemas.microsoft.com/office/drawing/2014/main" id="{E7773ACD-351A-FF2C-73AE-510578B72AD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-415624" y="5864600"/>
            <a:ext cx="52282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13">
            <a:extLst>
              <a:ext uri="{FF2B5EF4-FFF2-40B4-BE49-F238E27FC236}">
                <a16:creationId xmlns:a16="http://schemas.microsoft.com/office/drawing/2014/main" id="{8AFD08DC-6842-CC39-D1D7-A4E8324E723D}"/>
              </a:ext>
            </a:extLst>
          </p:cNvPr>
          <p:cNvSpPr/>
          <p:nvPr/>
        </p:nvSpPr>
        <p:spPr>
          <a:xfrm>
            <a:off x="4812632" y="5413115"/>
            <a:ext cx="1857074" cy="902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>
                <a:latin typeface="Barlow Condensed" panose="00000506000000000000" pitchFamily="2" charset="0"/>
              </a:rPr>
              <a:t>hub</a:t>
            </a:r>
          </a:p>
        </p:txBody>
      </p:sp>
      <p:cxnSp>
        <p:nvCxnSpPr>
          <p:cNvPr id="6" name="Rechte verbindingslijn 20">
            <a:extLst>
              <a:ext uri="{FF2B5EF4-FFF2-40B4-BE49-F238E27FC236}">
                <a16:creationId xmlns:a16="http://schemas.microsoft.com/office/drawing/2014/main" id="{35A910DD-6B41-213F-CA41-D665604B9AE4}"/>
              </a:ext>
            </a:extLst>
          </p:cNvPr>
          <p:cNvCxnSpPr>
            <a:cxnSpLocks/>
          </p:cNvCxnSpPr>
          <p:nvPr/>
        </p:nvCxnSpPr>
        <p:spPr>
          <a:xfrm>
            <a:off x="6669706" y="5523490"/>
            <a:ext cx="5987515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21">
            <a:extLst>
              <a:ext uri="{FF2B5EF4-FFF2-40B4-BE49-F238E27FC236}">
                <a16:creationId xmlns:a16="http://schemas.microsoft.com/office/drawing/2014/main" id="{27FF7041-72B9-5948-622C-7561F3540990}"/>
              </a:ext>
            </a:extLst>
          </p:cNvPr>
          <p:cNvCxnSpPr>
            <a:cxnSpLocks/>
          </p:cNvCxnSpPr>
          <p:nvPr/>
        </p:nvCxnSpPr>
        <p:spPr>
          <a:xfrm>
            <a:off x="6669706" y="5851150"/>
            <a:ext cx="5778968" cy="1345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23">
            <a:extLst>
              <a:ext uri="{FF2B5EF4-FFF2-40B4-BE49-F238E27FC236}">
                <a16:creationId xmlns:a16="http://schemas.microsoft.com/office/drawing/2014/main" id="{47A52C59-2399-09CB-E623-0C26D4EE4979}"/>
              </a:ext>
            </a:extLst>
          </p:cNvPr>
          <p:cNvCxnSpPr>
            <a:cxnSpLocks/>
          </p:cNvCxnSpPr>
          <p:nvPr/>
        </p:nvCxnSpPr>
        <p:spPr>
          <a:xfrm>
            <a:off x="6669706" y="6201670"/>
            <a:ext cx="5778968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26">
            <a:extLst>
              <a:ext uri="{FF2B5EF4-FFF2-40B4-BE49-F238E27FC236}">
                <a16:creationId xmlns:a16="http://schemas.microsoft.com/office/drawing/2014/main" id="{04A2D553-2DBE-E927-F814-C04A6D08627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-415624" y="2142173"/>
            <a:ext cx="52282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27">
            <a:extLst>
              <a:ext uri="{FF2B5EF4-FFF2-40B4-BE49-F238E27FC236}">
                <a16:creationId xmlns:a16="http://schemas.microsoft.com/office/drawing/2014/main" id="{FD691F09-AAC0-09B8-9D6A-D05FBDE10585}"/>
              </a:ext>
            </a:extLst>
          </p:cNvPr>
          <p:cNvSpPr/>
          <p:nvPr/>
        </p:nvSpPr>
        <p:spPr>
          <a:xfrm>
            <a:off x="4812632" y="1690688"/>
            <a:ext cx="1857074" cy="902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dirty="0">
                <a:latin typeface="Barlow Condensed" panose="00000506000000000000" pitchFamily="2" charset="0"/>
              </a:rPr>
              <a:t>switch</a:t>
            </a:r>
          </a:p>
        </p:txBody>
      </p:sp>
      <p:cxnSp>
        <p:nvCxnSpPr>
          <p:cNvPr id="11" name="Rechte verbindingslijn 28">
            <a:extLst>
              <a:ext uri="{FF2B5EF4-FFF2-40B4-BE49-F238E27FC236}">
                <a16:creationId xmlns:a16="http://schemas.microsoft.com/office/drawing/2014/main" id="{E08234A2-7C40-25F0-4B82-1B60C7C7CC9D}"/>
              </a:ext>
            </a:extLst>
          </p:cNvPr>
          <p:cNvCxnSpPr>
            <a:cxnSpLocks/>
          </p:cNvCxnSpPr>
          <p:nvPr/>
        </p:nvCxnSpPr>
        <p:spPr>
          <a:xfrm flipV="1">
            <a:off x="6669706" y="1798744"/>
            <a:ext cx="5875220" cy="2319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29">
            <a:extLst>
              <a:ext uri="{FF2B5EF4-FFF2-40B4-BE49-F238E27FC236}">
                <a16:creationId xmlns:a16="http://schemas.microsoft.com/office/drawing/2014/main" id="{09FB988A-C030-7D74-8A0D-9EEC8AC7939B}"/>
              </a:ext>
            </a:extLst>
          </p:cNvPr>
          <p:cNvCxnSpPr>
            <a:cxnSpLocks/>
          </p:cNvCxnSpPr>
          <p:nvPr/>
        </p:nvCxnSpPr>
        <p:spPr>
          <a:xfrm>
            <a:off x="6669706" y="2128723"/>
            <a:ext cx="5778968" cy="749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30">
            <a:extLst>
              <a:ext uri="{FF2B5EF4-FFF2-40B4-BE49-F238E27FC236}">
                <a16:creationId xmlns:a16="http://schemas.microsoft.com/office/drawing/2014/main" id="{EAEE94C2-0304-A67D-1359-F200E5541B75}"/>
              </a:ext>
            </a:extLst>
          </p:cNvPr>
          <p:cNvCxnSpPr>
            <a:cxnSpLocks/>
          </p:cNvCxnSpPr>
          <p:nvPr/>
        </p:nvCxnSpPr>
        <p:spPr>
          <a:xfrm flipV="1">
            <a:off x="6669706" y="2466199"/>
            <a:ext cx="5875220" cy="13044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7">
            <a:extLst>
              <a:ext uri="{FF2B5EF4-FFF2-40B4-BE49-F238E27FC236}">
                <a16:creationId xmlns:a16="http://schemas.microsoft.com/office/drawing/2014/main" id="{1631B0E8-E59F-2023-A70E-91FEEAA21D0C}"/>
              </a:ext>
            </a:extLst>
          </p:cNvPr>
          <p:cNvSpPr txBox="1"/>
          <p:nvPr/>
        </p:nvSpPr>
        <p:spPr>
          <a:xfrm>
            <a:off x="1428750" y="3310025"/>
            <a:ext cx="9925050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-BE" sz="4800" dirty="0">
                <a:solidFill>
                  <a:schemeClr val="tx1"/>
                </a:solidFill>
                <a:latin typeface="Barlow Condensed" panose="00000506000000000000" pitchFamily="2" charset="0"/>
              </a:rPr>
              <a:t>bandbreedte toegewezen naar behoefte</a:t>
            </a:r>
          </a:p>
        </p:txBody>
      </p:sp>
    </p:spTree>
    <p:extLst>
      <p:ext uri="{BB962C8B-B14F-4D97-AF65-F5344CB8AC3E}">
        <p14:creationId xmlns:p14="http://schemas.microsoft.com/office/powerpoint/2010/main" val="16210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585F-EFB0-37F9-D018-8A49BEDC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endParaRPr lang="LID4096" dirty="0"/>
          </a:p>
        </p:txBody>
      </p:sp>
      <p:pic>
        <p:nvPicPr>
          <p:cNvPr id="4" name="Afbeelding 23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F6A99F58-0947-E137-7F85-ACBE5195991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62" y="3157053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3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374E1B37-10DB-6D8B-7F06-D716B3D9B954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70" y="1266789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3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AE19803E-494C-4B9A-A18B-4BB6204F3D72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33" y="3162740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39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CA4EB968-AB0F-62FF-347B-8A154E15E01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1" y="5416543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40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DF34E3A4-8C3B-8701-E091-C5A23040E85C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874" y="5427411"/>
            <a:ext cx="1033705" cy="1041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Rechte verbindingslijn 41">
            <a:extLst>
              <a:ext uri="{FF2B5EF4-FFF2-40B4-BE49-F238E27FC236}">
                <a16:creationId xmlns:a16="http://schemas.microsoft.com/office/drawing/2014/main" id="{FE933D92-1D47-2F8B-465E-675F37B48DAC}"/>
              </a:ext>
            </a:extLst>
          </p:cNvPr>
          <p:cNvCxnSpPr/>
          <p:nvPr/>
        </p:nvCxnSpPr>
        <p:spPr>
          <a:xfrm flipH="1" flipV="1">
            <a:off x="8601822" y="2392138"/>
            <a:ext cx="14325" cy="113414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42">
            <a:extLst>
              <a:ext uri="{FF2B5EF4-FFF2-40B4-BE49-F238E27FC236}">
                <a16:creationId xmlns:a16="http://schemas.microsoft.com/office/drawing/2014/main" id="{7C26D84A-FA02-6C53-4B29-26AC3A3EB520}"/>
              </a:ext>
            </a:extLst>
          </p:cNvPr>
          <p:cNvCxnSpPr/>
          <p:nvPr/>
        </p:nvCxnSpPr>
        <p:spPr>
          <a:xfrm>
            <a:off x="8764164" y="4218983"/>
            <a:ext cx="736773" cy="115059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43">
            <a:extLst>
              <a:ext uri="{FF2B5EF4-FFF2-40B4-BE49-F238E27FC236}">
                <a16:creationId xmlns:a16="http://schemas.microsoft.com/office/drawing/2014/main" id="{0A3D965E-33E8-B84F-960D-D93642498E9C}"/>
              </a:ext>
            </a:extLst>
          </p:cNvPr>
          <p:cNvCxnSpPr/>
          <p:nvPr/>
        </p:nvCxnSpPr>
        <p:spPr>
          <a:xfrm>
            <a:off x="9132550" y="3804311"/>
            <a:ext cx="755683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44">
            <a:extLst>
              <a:ext uri="{FF2B5EF4-FFF2-40B4-BE49-F238E27FC236}">
                <a16:creationId xmlns:a16="http://schemas.microsoft.com/office/drawing/2014/main" id="{8AE5CE12-BF8A-8BC4-B3F6-6A148AD14A04}"/>
              </a:ext>
            </a:extLst>
          </p:cNvPr>
          <p:cNvCxnSpPr/>
          <p:nvPr/>
        </p:nvCxnSpPr>
        <p:spPr>
          <a:xfrm flipV="1">
            <a:off x="7551821" y="4327038"/>
            <a:ext cx="683730" cy="95728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45">
            <a:extLst>
              <a:ext uri="{FF2B5EF4-FFF2-40B4-BE49-F238E27FC236}">
                <a16:creationId xmlns:a16="http://schemas.microsoft.com/office/drawing/2014/main" id="{7866BF31-8D06-584A-0DDF-A4667D0DB4EF}"/>
              </a:ext>
            </a:extLst>
          </p:cNvPr>
          <p:cNvCxnSpPr/>
          <p:nvPr/>
        </p:nvCxnSpPr>
        <p:spPr>
          <a:xfrm flipH="1">
            <a:off x="7365332" y="3804311"/>
            <a:ext cx="719639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46" descr="http://www.clker.com/cliparts/b/X/g/A/u/c/switch-blue-hi.png">
            <a:extLst>
              <a:ext uri="{FF2B5EF4-FFF2-40B4-BE49-F238E27FC236}">
                <a16:creationId xmlns:a16="http://schemas.microsoft.com/office/drawing/2014/main" id="{23DAA836-3488-A128-0ABB-7D5440FF1F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551" y="3706450"/>
            <a:ext cx="703955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kstvak 47">
            <a:extLst>
              <a:ext uri="{FF2B5EF4-FFF2-40B4-BE49-F238E27FC236}">
                <a16:creationId xmlns:a16="http://schemas.microsoft.com/office/drawing/2014/main" id="{DE1758AD-D5FE-638A-CC16-6D8AE76D5D1B}"/>
              </a:ext>
            </a:extLst>
          </p:cNvPr>
          <p:cNvSpPr txBox="1"/>
          <p:nvPr/>
        </p:nvSpPr>
        <p:spPr>
          <a:xfrm>
            <a:off x="5972271" y="2549215"/>
            <a:ext cx="150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192.168.0.1</a:t>
            </a:r>
            <a:br>
              <a:rPr lang="nl-BE" dirty="0">
                <a:latin typeface="Barlow Condensed" panose="00000506000000000000" pitchFamily="2" charset="0"/>
              </a:rPr>
            </a:br>
            <a:r>
              <a:rPr lang="nl-BE" dirty="0">
                <a:latin typeface="Barlow Condensed" panose="00000506000000000000" pitchFamily="2" charset="0"/>
              </a:rPr>
              <a:t>11:22:33:44:55:66</a:t>
            </a:r>
          </a:p>
        </p:txBody>
      </p:sp>
      <p:sp>
        <p:nvSpPr>
          <p:cNvPr id="16" name="Tekstvak 48">
            <a:extLst>
              <a:ext uri="{FF2B5EF4-FFF2-40B4-BE49-F238E27FC236}">
                <a16:creationId xmlns:a16="http://schemas.microsoft.com/office/drawing/2014/main" id="{0C0C3364-7140-C5DD-26B5-6477B88E654E}"/>
              </a:ext>
            </a:extLst>
          </p:cNvPr>
          <p:cNvSpPr txBox="1"/>
          <p:nvPr/>
        </p:nvSpPr>
        <p:spPr>
          <a:xfrm>
            <a:off x="6003257" y="4961157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192.168.0.2</a:t>
            </a:r>
            <a:br>
              <a:rPr lang="nl-BE" dirty="0">
                <a:latin typeface="Barlow Condensed" panose="00000506000000000000" pitchFamily="2" charset="0"/>
              </a:rPr>
            </a:br>
            <a:r>
              <a:rPr lang="nl-BE" dirty="0">
                <a:latin typeface="Barlow Condensed" panose="00000506000000000000" pitchFamily="2" charset="0"/>
              </a:rPr>
              <a:t>22:33:44:55:66:77</a:t>
            </a:r>
          </a:p>
        </p:txBody>
      </p:sp>
      <p:sp>
        <p:nvSpPr>
          <p:cNvPr id="17" name="Tekstvak 49">
            <a:extLst>
              <a:ext uri="{FF2B5EF4-FFF2-40B4-BE49-F238E27FC236}">
                <a16:creationId xmlns:a16="http://schemas.microsoft.com/office/drawing/2014/main" id="{DC7E25D0-F173-8051-E832-2DA3216D5A1E}"/>
              </a:ext>
            </a:extLst>
          </p:cNvPr>
          <p:cNvSpPr txBox="1"/>
          <p:nvPr/>
        </p:nvSpPr>
        <p:spPr>
          <a:xfrm>
            <a:off x="9510391" y="4846271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192.168.0.3</a:t>
            </a:r>
            <a:br>
              <a:rPr lang="nl-BE" dirty="0">
                <a:latin typeface="Barlow Condensed" panose="00000506000000000000" pitchFamily="2" charset="0"/>
              </a:rPr>
            </a:br>
            <a:r>
              <a:rPr lang="nl-BE" dirty="0">
                <a:latin typeface="Barlow Condensed" panose="00000506000000000000" pitchFamily="2" charset="0"/>
              </a:rPr>
              <a:t>33:44:55:66:77:88</a:t>
            </a:r>
          </a:p>
        </p:txBody>
      </p:sp>
      <p:sp>
        <p:nvSpPr>
          <p:cNvPr id="18" name="Tekstvak 50">
            <a:extLst>
              <a:ext uri="{FF2B5EF4-FFF2-40B4-BE49-F238E27FC236}">
                <a16:creationId xmlns:a16="http://schemas.microsoft.com/office/drawing/2014/main" id="{15D374DD-7583-83E7-32AA-FB56375D6731}"/>
              </a:ext>
            </a:extLst>
          </p:cNvPr>
          <p:cNvSpPr txBox="1"/>
          <p:nvPr/>
        </p:nvSpPr>
        <p:spPr>
          <a:xfrm>
            <a:off x="9630803" y="2617535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192.168.0.4</a:t>
            </a:r>
          </a:p>
          <a:p>
            <a:pPr algn="ctr"/>
            <a:r>
              <a:rPr lang="nl-BE" dirty="0">
                <a:latin typeface="Barlow Condensed" panose="00000506000000000000" pitchFamily="2" charset="0"/>
              </a:rPr>
              <a:t>44:55:66:77:88:99</a:t>
            </a:r>
          </a:p>
        </p:txBody>
      </p:sp>
      <p:sp>
        <p:nvSpPr>
          <p:cNvPr id="19" name="Tekstvak 51">
            <a:extLst>
              <a:ext uri="{FF2B5EF4-FFF2-40B4-BE49-F238E27FC236}">
                <a16:creationId xmlns:a16="http://schemas.microsoft.com/office/drawing/2014/main" id="{2AC0680E-9529-B009-C701-5391BFE58DAC}"/>
              </a:ext>
            </a:extLst>
          </p:cNvPr>
          <p:cNvSpPr txBox="1"/>
          <p:nvPr/>
        </p:nvSpPr>
        <p:spPr>
          <a:xfrm>
            <a:off x="9132550" y="1136660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192.168.0.5</a:t>
            </a:r>
          </a:p>
          <a:p>
            <a:pPr algn="ctr"/>
            <a:r>
              <a:rPr lang="nl-BE" dirty="0">
                <a:latin typeface="Barlow Condensed" panose="00000506000000000000" pitchFamily="2" charset="0"/>
              </a:rPr>
              <a:t>55:66:77:88:99:00</a:t>
            </a:r>
          </a:p>
        </p:txBody>
      </p:sp>
      <p:sp>
        <p:nvSpPr>
          <p:cNvPr id="20" name="Tekstvak 52">
            <a:extLst>
              <a:ext uri="{FF2B5EF4-FFF2-40B4-BE49-F238E27FC236}">
                <a16:creationId xmlns:a16="http://schemas.microsoft.com/office/drawing/2014/main" id="{0C9AAFFB-6AD3-3E70-DB47-3229A06CEF2A}"/>
              </a:ext>
            </a:extLst>
          </p:cNvPr>
          <p:cNvSpPr txBox="1"/>
          <p:nvPr/>
        </p:nvSpPr>
        <p:spPr>
          <a:xfrm>
            <a:off x="1040732" y="1146866"/>
            <a:ext cx="456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latin typeface="Barlow Condensed" panose="00000506000000000000" pitchFamily="2" charset="0"/>
              </a:rPr>
              <a:t>MAC-tabel</a:t>
            </a:r>
          </a:p>
        </p:txBody>
      </p:sp>
      <p:sp>
        <p:nvSpPr>
          <p:cNvPr id="21" name="Pijl-rechts 54">
            <a:extLst>
              <a:ext uri="{FF2B5EF4-FFF2-40B4-BE49-F238E27FC236}">
                <a16:creationId xmlns:a16="http://schemas.microsoft.com/office/drawing/2014/main" id="{D35C3BFB-4BFD-69FB-DB4B-98C24D88580C}"/>
              </a:ext>
            </a:extLst>
          </p:cNvPr>
          <p:cNvSpPr/>
          <p:nvPr/>
        </p:nvSpPr>
        <p:spPr>
          <a:xfrm>
            <a:off x="7452837" y="3471686"/>
            <a:ext cx="611559" cy="2124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Tekstvak 55">
            <a:extLst>
              <a:ext uri="{FF2B5EF4-FFF2-40B4-BE49-F238E27FC236}">
                <a16:creationId xmlns:a16="http://schemas.microsoft.com/office/drawing/2014/main" id="{55F6EF9E-5A0D-74B5-9260-D006A45C171D}"/>
              </a:ext>
            </a:extLst>
          </p:cNvPr>
          <p:cNvSpPr txBox="1"/>
          <p:nvPr/>
        </p:nvSpPr>
        <p:spPr>
          <a:xfrm>
            <a:off x="1014324" y="5169436"/>
            <a:ext cx="4612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>
                <a:latin typeface="Barlow Condensed" panose="00000506000000000000" pitchFamily="2" charset="0"/>
              </a:rPr>
              <a:t>192.168.0.1 wil een bericht sturen naar 192.168.0.5</a:t>
            </a:r>
          </a:p>
        </p:txBody>
      </p:sp>
      <p:graphicFrame>
        <p:nvGraphicFramePr>
          <p:cNvPr id="23" name="Tabel 56">
            <a:extLst>
              <a:ext uri="{FF2B5EF4-FFF2-40B4-BE49-F238E27FC236}">
                <a16:creationId xmlns:a16="http://schemas.microsoft.com/office/drawing/2014/main" id="{7AB8EB51-3AE3-36C4-D8E6-61E42B456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087940"/>
              </p:ext>
            </p:extLst>
          </p:nvPr>
        </p:nvGraphicFramePr>
        <p:xfrm>
          <a:off x="1062464" y="1736650"/>
          <a:ext cx="456438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038">
                  <a:extLst>
                    <a:ext uri="{9D8B030D-6E8A-4147-A177-3AD203B41FA5}">
                      <a16:colId xmlns:a16="http://schemas.microsoft.com/office/drawing/2014/main" val="39394293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08181701"/>
                    </a:ext>
                  </a:extLst>
                </a:gridCol>
                <a:gridCol w="2387742">
                  <a:extLst>
                    <a:ext uri="{9D8B030D-6E8A-4147-A177-3AD203B41FA5}">
                      <a16:colId xmlns:a16="http://schemas.microsoft.com/office/drawing/2014/main" val="1469064214"/>
                    </a:ext>
                  </a:extLst>
                </a:gridCol>
              </a:tblGrid>
              <a:tr h="310602"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Poort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MAC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23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81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6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4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3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4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8BE3-5777-F8A2-D55F-7B76ADF2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- Flooding</a:t>
            </a:r>
            <a:endParaRPr lang="LID4096" dirty="0"/>
          </a:p>
        </p:txBody>
      </p:sp>
      <p:pic>
        <p:nvPicPr>
          <p:cNvPr id="4" name="Afbeelding 23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FA54623C-6E42-2D98-A130-1B2180FA156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98" y="3027927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3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4771727A-2728-0021-3AFC-ABE372086220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706" y="1137663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3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ED01C3FB-6F10-E10B-6AA7-C05BAFDE3D42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69" y="3033614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39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7736BA4C-941A-D92E-F36E-A4404F6C3E43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857" y="5287417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40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061D5546-8E73-E4CC-1A4F-2021DA7F56D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10" y="5298285"/>
            <a:ext cx="1033705" cy="1041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Rechte verbindingslijn 41">
            <a:extLst>
              <a:ext uri="{FF2B5EF4-FFF2-40B4-BE49-F238E27FC236}">
                <a16:creationId xmlns:a16="http://schemas.microsoft.com/office/drawing/2014/main" id="{8B1CC883-F1F7-E2E4-6FDF-A35F9E380E6C}"/>
              </a:ext>
            </a:extLst>
          </p:cNvPr>
          <p:cNvCxnSpPr/>
          <p:nvPr/>
        </p:nvCxnSpPr>
        <p:spPr>
          <a:xfrm flipH="1" flipV="1">
            <a:off x="8377558" y="2263012"/>
            <a:ext cx="14325" cy="113414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42">
            <a:extLst>
              <a:ext uri="{FF2B5EF4-FFF2-40B4-BE49-F238E27FC236}">
                <a16:creationId xmlns:a16="http://schemas.microsoft.com/office/drawing/2014/main" id="{062438A0-30EC-AF4E-4FBE-942C963FEEE2}"/>
              </a:ext>
            </a:extLst>
          </p:cNvPr>
          <p:cNvCxnSpPr/>
          <p:nvPr/>
        </p:nvCxnSpPr>
        <p:spPr>
          <a:xfrm>
            <a:off x="8539900" y="4089857"/>
            <a:ext cx="736773" cy="115059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43">
            <a:extLst>
              <a:ext uri="{FF2B5EF4-FFF2-40B4-BE49-F238E27FC236}">
                <a16:creationId xmlns:a16="http://schemas.microsoft.com/office/drawing/2014/main" id="{2564FE8B-8C68-ADF5-1B90-9ABBAA5602D3}"/>
              </a:ext>
            </a:extLst>
          </p:cNvPr>
          <p:cNvCxnSpPr/>
          <p:nvPr/>
        </p:nvCxnSpPr>
        <p:spPr>
          <a:xfrm>
            <a:off x="8908286" y="3675185"/>
            <a:ext cx="755683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44">
            <a:extLst>
              <a:ext uri="{FF2B5EF4-FFF2-40B4-BE49-F238E27FC236}">
                <a16:creationId xmlns:a16="http://schemas.microsoft.com/office/drawing/2014/main" id="{5D1751E7-D545-E901-EBCA-ADBAC72D2559}"/>
              </a:ext>
            </a:extLst>
          </p:cNvPr>
          <p:cNvCxnSpPr/>
          <p:nvPr/>
        </p:nvCxnSpPr>
        <p:spPr>
          <a:xfrm flipV="1">
            <a:off x="7327557" y="4197912"/>
            <a:ext cx="683730" cy="95728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45">
            <a:extLst>
              <a:ext uri="{FF2B5EF4-FFF2-40B4-BE49-F238E27FC236}">
                <a16:creationId xmlns:a16="http://schemas.microsoft.com/office/drawing/2014/main" id="{B0EACD19-E6D7-EE4D-9B22-689BE7BAFA38}"/>
              </a:ext>
            </a:extLst>
          </p:cNvPr>
          <p:cNvCxnSpPr/>
          <p:nvPr/>
        </p:nvCxnSpPr>
        <p:spPr>
          <a:xfrm flipH="1">
            <a:off x="7141068" y="3675185"/>
            <a:ext cx="719639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46" descr="http://www.clker.com/cliparts/b/X/g/A/u/c/switch-blue-hi.png">
            <a:extLst>
              <a:ext uri="{FF2B5EF4-FFF2-40B4-BE49-F238E27FC236}">
                <a16:creationId xmlns:a16="http://schemas.microsoft.com/office/drawing/2014/main" id="{D577B74F-F190-5E3E-98BF-CD6E4384CD5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287" y="3577324"/>
            <a:ext cx="703955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kstvak 47">
            <a:extLst>
              <a:ext uri="{FF2B5EF4-FFF2-40B4-BE49-F238E27FC236}">
                <a16:creationId xmlns:a16="http://schemas.microsoft.com/office/drawing/2014/main" id="{169E94F7-2E66-DCD9-9EED-EEA0C0DCF938}"/>
              </a:ext>
            </a:extLst>
          </p:cNvPr>
          <p:cNvSpPr txBox="1"/>
          <p:nvPr/>
        </p:nvSpPr>
        <p:spPr>
          <a:xfrm>
            <a:off x="5748007" y="2420089"/>
            <a:ext cx="150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192.168.0.1</a:t>
            </a:r>
            <a:b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</a:br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11:22:33:44:55:66</a:t>
            </a:r>
          </a:p>
        </p:txBody>
      </p:sp>
      <p:sp>
        <p:nvSpPr>
          <p:cNvPr id="16" name="Tekstvak 48">
            <a:extLst>
              <a:ext uri="{FF2B5EF4-FFF2-40B4-BE49-F238E27FC236}">
                <a16:creationId xmlns:a16="http://schemas.microsoft.com/office/drawing/2014/main" id="{DAB9C4F2-33C9-9779-1107-AC64A3A2743D}"/>
              </a:ext>
            </a:extLst>
          </p:cNvPr>
          <p:cNvSpPr txBox="1"/>
          <p:nvPr/>
        </p:nvSpPr>
        <p:spPr>
          <a:xfrm>
            <a:off x="5778993" y="4832031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192.168.0.2</a:t>
            </a:r>
            <a:b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</a:br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22:33:44:55:66:77</a:t>
            </a:r>
          </a:p>
        </p:txBody>
      </p:sp>
      <p:sp>
        <p:nvSpPr>
          <p:cNvPr id="17" name="Tekstvak 49">
            <a:extLst>
              <a:ext uri="{FF2B5EF4-FFF2-40B4-BE49-F238E27FC236}">
                <a16:creationId xmlns:a16="http://schemas.microsoft.com/office/drawing/2014/main" id="{D2042448-0305-DAAF-6F6A-ACEC1AADF159}"/>
              </a:ext>
            </a:extLst>
          </p:cNvPr>
          <p:cNvSpPr txBox="1"/>
          <p:nvPr/>
        </p:nvSpPr>
        <p:spPr>
          <a:xfrm>
            <a:off x="9286127" y="4717145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192.168.0.3</a:t>
            </a:r>
            <a:b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</a:br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33:44:55:66:77:88</a:t>
            </a:r>
          </a:p>
        </p:txBody>
      </p:sp>
      <p:sp>
        <p:nvSpPr>
          <p:cNvPr id="18" name="Tekstvak 50">
            <a:extLst>
              <a:ext uri="{FF2B5EF4-FFF2-40B4-BE49-F238E27FC236}">
                <a16:creationId xmlns:a16="http://schemas.microsoft.com/office/drawing/2014/main" id="{C422915D-BE4C-2D7F-6A22-D7DCF8F28F9B}"/>
              </a:ext>
            </a:extLst>
          </p:cNvPr>
          <p:cNvSpPr txBox="1"/>
          <p:nvPr/>
        </p:nvSpPr>
        <p:spPr>
          <a:xfrm>
            <a:off x="9406539" y="2488409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192.168.0.4</a:t>
            </a:r>
          </a:p>
          <a:p>
            <a:pPr algn="ctr"/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44:55:66:77:88:99</a:t>
            </a:r>
          </a:p>
        </p:txBody>
      </p:sp>
      <p:sp>
        <p:nvSpPr>
          <p:cNvPr id="19" name="Tekstvak 51">
            <a:extLst>
              <a:ext uri="{FF2B5EF4-FFF2-40B4-BE49-F238E27FC236}">
                <a16:creationId xmlns:a16="http://schemas.microsoft.com/office/drawing/2014/main" id="{77FC3EF1-C393-086B-6F16-57B4C4C22865}"/>
              </a:ext>
            </a:extLst>
          </p:cNvPr>
          <p:cNvSpPr txBox="1"/>
          <p:nvPr/>
        </p:nvSpPr>
        <p:spPr>
          <a:xfrm>
            <a:off x="8908286" y="1007534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192.168.0.5</a:t>
            </a:r>
          </a:p>
          <a:p>
            <a:pPr algn="ctr"/>
            <a:r>
              <a:rPr lang="nl-BE" dirty="0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55:66:77:88:99:00</a:t>
            </a:r>
          </a:p>
        </p:txBody>
      </p:sp>
      <p:sp>
        <p:nvSpPr>
          <p:cNvPr id="20" name="Pijl-rechts 24">
            <a:extLst>
              <a:ext uri="{FF2B5EF4-FFF2-40B4-BE49-F238E27FC236}">
                <a16:creationId xmlns:a16="http://schemas.microsoft.com/office/drawing/2014/main" id="{B05DE950-6996-E546-DB2A-FC22A55C5855}"/>
              </a:ext>
            </a:extLst>
          </p:cNvPr>
          <p:cNvSpPr/>
          <p:nvPr/>
        </p:nvSpPr>
        <p:spPr>
          <a:xfrm rot="16200000">
            <a:off x="7862266" y="2687969"/>
            <a:ext cx="611559" cy="2124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Pijl-rechts 25">
            <a:extLst>
              <a:ext uri="{FF2B5EF4-FFF2-40B4-BE49-F238E27FC236}">
                <a16:creationId xmlns:a16="http://schemas.microsoft.com/office/drawing/2014/main" id="{FEF33B32-8E0F-25D8-034B-52A81EAA0D47}"/>
              </a:ext>
            </a:extLst>
          </p:cNvPr>
          <p:cNvSpPr/>
          <p:nvPr/>
        </p:nvSpPr>
        <p:spPr>
          <a:xfrm>
            <a:off x="8970893" y="3356438"/>
            <a:ext cx="611559" cy="2124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Pijl-rechts 26">
            <a:extLst>
              <a:ext uri="{FF2B5EF4-FFF2-40B4-BE49-F238E27FC236}">
                <a16:creationId xmlns:a16="http://schemas.microsoft.com/office/drawing/2014/main" id="{A2F79FEE-5D65-C0B5-A885-381D84962B83}"/>
              </a:ext>
            </a:extLst>
          </p:cNvPr>
          <p:cNvSpPr/>
          <p:nvPr/>
        </p:nvSpPr>
        <p:spPr>
          <a:xfrm rot="3437433">
            <a:off x="8768830" y="4418917"/>
            <a:ext cx="611559" cy="2124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Pijl-rechts 27">
            <a:extLst>
              <a:ext uri="{FF2B5EF4-FFF2-40B4-BE49-F238E27FC236}">
                <a16:creationId xmlns:a16="http://schemas.microsoft.com/office/drawing/2014/main" id="{4B33F3CF-8444-FDC7-E233-84F472F151E3}"/>
              </a:ext>
            </a:extLst>
          </p:cNvPr>
          <p:cNvSpPr/>
          <p:nvPr/>
        </p:nvSpPr>
        <p:spPr>
          <a:xfrm rot="7515927">
            <a:off x="7520121" y="4737985"/>
            <a:ext cx="611559" cy="2124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Tekstvak 29">
            <a:extLst>
              <a:ext uri="{FF2B5EF4-FFF2-40B4-BE49-F238E27FC236}">
                <a16:creationId xmlns:a16="http://schemas.microsoft.com/office/drawing/2014/main" id="{736A218D-5747-57E8-9455-387EAF06FEB3}"/>
              </a:ext>
            </a:extLst>
          </p:cNvPr>
          <p:cNvSpPr txBox="1"/>
          <p:nvPr/>
        </p:nvSpPr>
        <p:spPr>
          <a:xfrm>
            <a:off x="816468" y="5005938"/>
            <a:ext cx="4586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0" dirty="0" err="1">
                <a:solidFill>
                  <a:sysClr val="windowText" lastClr="000000"/>
                </a:solidFill>
                <a:latin typeface="Barlow Condensed" panose="00000506000000000000" pitchFamily="2" charset="0"/>
              </a:rPr>
              <a:t>flooding</a:t>
            </a:r>
            <a:endParaRPr lang="nl-BE" sz="8000" dirty="0">
              <a:solidFill>
                <a:sysClr val="windowText" lastClr="000000"/>
              </a:solidFill>
              <a:latin typeface="Barlow Condensed" panose="00000506000000000000" pitchFamily="2" charset="0"/>
            </a:endParaRPr>
          </a:p>
        </p:txBody>
      </p:sp>
      <p:graphicFrame>
        <p:nvGraphicFramePr>
          <p:cNvPr id="25" name="Tabel 30">
            <a:extLst>
              <a:ext uri="{FF2B5EF4-FFF2-40B4-BE49-F238E27FC236}">
                <a16:creationId xmlns:a16="http://schemas.microsoft.com/office/drawing/2014/main" id="{85721A2D-34E8-8861-DBA0-76F8F1355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97192"/>
              </p:ext>
            </p:extLst>
          </p:nvPr>
        </p:nvGraphicFramePr>
        <p:xfrm>
          <a:off x="838200" y="1607524"/>
          <a:ext cx="456438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038">
                  <a:extLst>
                    <a:ext uri="{9D8B030D-6E8A-4147-A177-3AD203B41FA5}">
                      <a16:colId xmlns:a16="http://schemas.microsoft.com/office/drawing/2014/main" val="39394293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08181701"/>
                    </a:ext>
                  </a:extLst>
                </a:gridCol>
                <a:gridCol w="2387742">
                  <a:extLst>
                    <a:ext uri="{9D8B030D-6E8A-4147-A177-3AD203B41FA5}">
                      <a16:colId xmlns:a16="http://schemas.microsoft.com/office/drawing/2014/main" val="1469064214"/>
                    </a:ext>
                  </a:extLst>
                </a:gridCol>
              </a:tblGrid>
              <a:tr h="310602"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Poort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MAC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23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192.168.0.1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11:22:33:44:55:66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81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6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4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3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79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0730-090B-B68A-6F4C-695EAF00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endParaRPr lang="LID4096" dirty="0"/>
          </a:p>
        </p:txBody>
      </p:sp>
      <p:pic>
        <p:nvPicPr>
          <p:cNvPr id="4" name="Afbeelding 23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874D6433-93D9-521B-ADBB-F47BAF87411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653" y="3111091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3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E1871955-4703-0E75-83E3-78D524A74EBA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861" y="1220827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3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32BC3F99-F48C-A6FB-8DED-386F6235322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124" y="3116778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39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DEDF1D0D-9E4C-7608-88FB-F4048BB98E0D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012" y="5370581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40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5DEFA50B-0FBB-FA37-FCD5-4BC96818E55A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765" y="5381449"/>
            <a:ext cx="1033705" cy="1041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Rechte verbindingslijn 41">
            <a:extLst>
              <a:ext uri="{FF2B5EF4-FFF2-40B4-BE49-F238E27FC236}">
                <a16:creationId xmlns:a16="http://schemas.microsoft.com/office/drawing/2014/main" id="{82EA058D-BC73-A172-23A7-3C0904A315BC}"/>
              </a:ext>
            </a:extLst>
          </p:cNvPr>
          <p:cNvCxnSpPr/>
          <p:nvPr/>
        </p:nvCxnSpPr>
        <p:spPr>
          <a:xfrm flipH="1" flipV="1">
            <a:off x="8677713" y="2346176"/>
            <a:ext cx="14325" cy="113414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42">
            <a:extLst>
              <a:ext uri="{FF2B5EF4-FFF2-40B4-BE49-F238E27FC236}">
                <a16:creationId xmlns:a16="http://schemas.microsoft.com/office/drawing/2014/main" id="{037BD4A4-BB09-1A1E-B0B6-6FFA5529AC71}"/>
              </a:ext>
            </a:extLst>
          </p:cNvPr>
          <p:cNvCxnSpPr/>
          <p:nvPr/>
        </p:nvCxnSpPr>
        <p:spPr>
          <a:xfrm>
            <a:off x="8840055" y="4173021"/>
            <a:ext cx="736773" cy="115059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43">
            <a:extLst>
              <a:ext uri="{FF2B5EF4-FFF2-40B4-BE49-F238E27FC236}">
                <a16:creationId xmlns:a16="http://schemas.microsoft.com/office/drawing/2014/main" id="{A6D17390-FDB0-EE75-7414-764AD88A1631}"/>
              </a:ext>
            </a:extLst>
          </p:cNvPr>
          <p:cNvCxnSpPr/>
          <p:nvPr/>
        </p:nvCxnSpPr>
        <p:spPr>
          <a:xfrm>
            <a:off x="9208441" y="3758349"/>
            <a:ext cx="755683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44">
            <a:extLst>
              <a:ext uri="{FF2B5EF4-FFF2-40B4-BE49-F238E27FC236}">
                <a16:creationId xmlns:a16="http://schemas.microsoft.com/office/drawing/2014/main" id="{7ED2C54D-B1EE-9720-8A8A-D37CFDFFD53D}"/>
              </a:ext>
            </a:extLst>
          </p:cNvPr>
          <p:cNvCxnSpPr/>
          <p:nvPr/>
        </p:nvCxnSpPr>
        <p:spPr>
          <a:xfrm flipV="1">
            <a:off x="7627712" y="4281076"/>
            <a:ext cx="683730" cy="95728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45">
            <a:extLst>
              <a:ext uri="{FF2B5EF4-FFF2-40B4-BE49-F238E27FC236}">
                <a16:creationId xmlns:a16="http://schemas.microsoft.com/office/drawing/2014/main" id="{923AFEDD-139D-46F9-7789-A5174C11A7AE}"/>
              </a:ext>
            </a:extLst>
          </p:cNvPr>
          <p:cNvCxnSpPr/>
          <p:nvPr/>
        </p:nvCxnSpPr>
        <p:spPr>
          <a:xfrm flipH="1">
            <a:off x="7441223" y="3758349"/>
            <a:ext cx="719639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46" descr="http://www.clker.com/cliparts/b/X/g/A/u/c/switch-blue-hi.png">
            <a:extLst>
              <a:ext uri="{FF2B5EF4-FFF2-40B4-BE49-F238E27FC236}">
                <a16:creationId xmlns:a16="http://schemas.microsoft.com/office/drawing/2014/main" id="{F7AE9A73-C512-6851-DAF9-8FBC8B77E5B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442" y="3660488"/>
            <a:ext cx="703955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kstvak 47">
            <a:extLst>
              <a:ext uri="{FF2B5EF4-FFF2-40B4-BE49-F238E27FC236}">
                <a16:creationId xmlns:a16="http://schemas.microsoft.com/office/drawing/2014/main" id="{443630BE-7CDB-5877-DA65-F210F5A0AC79}"/>
              </a:ext>
            </a:extLst>
          </p:cNvPr>
          <p:cNvSpPr txBox="1"/>
          <p:nvPr/>
        </p:nvSpPr>
        <p:spPr>
          <a:xfrm>
            <a:off x="6048162" y="2503253"/>
            <a:ext cx="150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192.168.0.1</a:t>
            </a:r>
            <a:br>
              <a:rPr lang="nl-BE" dirty="0">
                <a:latin typeface="Barlow Condensed" panose="00000506000000000000" pitchFamily="2" charset="0"/>
              </a:rPr>
            </a:br>
            <a:r>
              <a:rPr lang="nl-BE" dirty="0">
                <a:latin typeface="Barlow Condensed" panose="00000506000000000000" pitchFamily="2" charset="0"/>
              </a:rPr>
              <a:t>11:22:33:44:55:66</a:t>
            </a:r>
          </a:p>
        </p:txBody>
      </p:sp>
      <p:sp>
        <p:nvSpPr>
          <p:cNvPr id="16" name="Tekstvak 48">
            <a:extLst>
              <a:ext uri="{FF2B5EF4-FFF2-40B4-BE49-F238E27FC236}">
                <a16:creationId xmlns:a16="http://schemas.microsoft.com/office/drawing/2014/main" id="{87FB0522-F5DB-C3BF-E07E-937478841A58}"/>
              </a:ext>
            </a:extLst>
          </p:cNvPr>
          <p:cNvSpPr txBox="1"/>
          <p:nvPr/>
        </p:nvSpPr>
        <p:spPr>
          <a:xfrm>
            <a:off x="6079148" y="4915195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192.168.0.2</a:t>
            </a:r>
            <a:br>
              <a:rPr lang="nl-BE" dirty="0">
                <a:latin typeface="Barlow Condensed" panose="00000506000000000000" pitchFamily="2" charset="0"/>
              </a:rPr>
            </a:br>
            <a:r>
              <a:rPr lang="nl-BE" dirty="0">
                <a:latin typeface="Barlow Condensed" panose="00000506000000000000" pitchFamily="2" charset="0"/>
              </a:rPr>
              <a:t>22:33:44:55:66:77</a:t>
            </a:r>
          </a:p>
        </p:txBody>
      </p:sp>
      <p:sp>
        <p:nvSpPr>
          <p:cNvPr id="17" name="Tekstvak 49">
            <a:extLst>
              <a:ext uri="{FF2B5EF4-FFF2-40B4-BE49-F238E27FC236}">
                <a16:creationId xmlns:a16="http://schemas.microsoft.com/office/drawing/2014/main" id="{FFB0373B-50A5-B98D-1E2A-5F673CA30980}"/>
              </a:ext>
            </a:extLst>
          </p:cNvPr>
          <p:cNvSpPr txBox="1"/>
          <p:nvPr/>
        </p:nvSpPr>
        <p:spPr>
          <a:xfrm>
            <a:off x="9586282" y="4800309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192.168.0.3</a:t>
            </a:r>
            <a:br>
              <a:rPr lang="nl-BE" dirty="0">
                <a:latin typeface="Barlow Condensed" panose="00000506000000000000" pitchFamily="2" charset="0"/>
              </a:rPr>
            </a:br>
            <a:r>
              <a:rPr lang="nl-BE" dirty="0">
                <a:latin typeface="Barlow Condensed" panose="00000506000000000000" pitchFamily="2" charset="0"/>
              </a:rPr>
              <a:t>33:44:55:66:77:88</a:t>
            </a:r>
          </a:p>
        </p:txBody>
      </p:sp>
      <p:sp>
        <p:nvSpPr>
          <p:cNvPr id="18" name="Tekstvak 50">
            <a:extLst>
              <a:ext uri="{FF2B5EF4-FFF2-40B4-BE49-F238E27FC236}">
                <a16:creationId xmlns:a16="http://schemas.microsoft.com/office/drawing/2014/main" id="{B9783BEB-8DE2-54B8-9B48-22FE5F5710DA}"/>
              </a:ext>
            </a:extLst>
          </p:cNvPr>
          <p:cNvSpPr txBox="1"/>
          <p:nvPr/>
        </p:nvSpPr>
        <p:spPr>
          <a:xfrm>
            <a:off x="9706694" y="2571573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192.168.0.4</a:t>
            </a:r>
          </a:p>
          <a:p>
            <a:pPr algn="ctr"/>
            <a:r>
              <a:rPr lang="nl-BE" dirty="0">
                <a:latin typeface="Barlow Condensed" panose="00000506000000000000" pitchFamily="2" charset="0"/>
              </a:rPr>
              <a:t>44:55:66:77:88:99</a:t>
            </a:r>
          </a:p>
        </p:txBody>
      </p:sp>
      <p:sp>
        <p:nvSpPr>
          <p:cNvPr id="19" name="Tekstvak 51">
            <a:extLst>
              <a:ext uri="{FF2B5EF4-FFF2-40B4-BE49-F238E27FC236}">
                <a16:creationId xmlns:a16="http://schemas.microsoft.com/office/drawing/2014/main" id="{25F0FABF-8134-B69F-A1EF-8784B79AAFCD}"/>
              </a:ext>
            </a:extLst>
          </p:cNvPr>
          <p:cNvSpPr txBox="1"/>
          <p:nvPr/>
        </p:nvSpPr>
        <p:spPr>
          <a:xfrm>
            <a:off x="9208441" y="1090698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192.168.0.5</a:t>
            </a:r>
          </a:p>
          <a:p>
            <a:pPr algn="ctr"/>
            <a:r>
              <a:rPr lang="nl-BE" dirty="0">
                <a:latin typeface="Barlow Condensed" panose="00000506000000000000" pitchFamily="2" charset="0"/>
              </a:rPr>
              <a:t>55:66:77:88:99:00</a:t>
            </a:r>
          </a:p>
        </p:txBody>
      </p:sp>
      <p:sp>
        <p:nvSpPr>
          <p:cNvPr id="20" name="Pijl-rechts 24">
            <a:extLst>
              <a:ext uri="{FF2B5EF4-FFF2-40B4-BE49-F238E27FC236}">
                <a16:creationId xmlns:a16="http://schemas.microsoft.com/office/drawing/2014/main" id="{6C0638F7-5E49-A89C-4A36-B0604CB2D59F}"/>
              </a:ext>
            </a:extLst>
          </p:cNvPr>
          <p:cNvSpPr/>
          <p:nvPr/>
        </p:nvSpPr>
        <p:spPr>
          <a:xfrm rot="5400000">
            <a:off x="8162421" y="2771133"/>
            <a:ext cx="611559" cy="2124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21" name="Tabel 31">
            <a:extLst>
              <a:ext uri="{FF2B5EF4-FFF2-40B4-BE49-F238E27FC236}">
                <a16:creationId xmlns:a16="http://schemas.microsoft.com/office/drawing/2014/main" id="{03E53A0B-258D-45F1-AD8A-429E4A237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10092"/>
              </p:ext>
            </p:extLst>
          </p:nvPr>
        </p:nvGraphicFramePr>
        <p:xfrm>
          <a:off x="1138355" y="1690688"/>
          <a:ext cx="456438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038">
                  <a:extLst>
                    <a:ext uri="{9D8B030D-6E8A-4147-A177-3AD203B41FA5}">
                      <a16:colId xmlns:a16="http://schemas.microsoft.com/office/drawing/2014/main" val="39394293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08181701"/>
                    </a:ext>
                  </a:extLst>
                </a:gridCol>
                <a:gridCol w="2387742">
                  <a:extLst>
                    <a:ext uri="{9D8B030D-6E8A-4147-A177-3AD203B41FA5}">
                      <a16:colId xmlns:a16="http://schemas.microsoft.com/office/drawing/2014/main" val="1469064214"/>
                    </a:ext>
                  </a:extLst>
                </a:gridCol>
              </a:tblGrid>
              <a:tr h="310602"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Poort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MAC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23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192.168.0.1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11:22:33:44:55:66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81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6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4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33210"/>
                  </a:ext>
                </a:extLst>
              </a:tr>
            </a:tbl>
          </a:graphicData>
        </a:graphic>
      </p:graphicFrame>
      <p:sp>
        <p:nvSpPr>
          <p:cNvPr id="22" name="Tekstvak 32">
            <a:extLst>
              <a:ext uri="{FF2B5EF4-FFF2-40B4-BE49-F238E27FC236}">
                <a16:creationId xmlns:a16="http://schemas.microsoft.com/office/drawing/2014/main" id="{1D9651C3-EF56-1D0D-9AA6-44060804F64A}"/>
              </a:ext>
            </a:extLst>
          </p:cNvPr>
          <p:cNvSpPr txBox="1"/>
          <p:nvPr/>
        </p:nvSpPr>
        <p:spPr>
          <a:xfrm>
            <a:off x="1936067" y="2602855"/>
            <a:ext cx="278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Barlow Condensed" panose="00000506000000000000" pitchFamily="2" charset="0"/>
              </a:rPr>
              <a:t>192.168.0.5</a:t>
            </a:r>
          </a:p>
        </p:txBody>
      </p:sp>
      <p:sp>
        <p:nvSpPr>
          <p:cNvPr id="23" name="Tekstvak 33">
            <a:extLst>
              <a:ext uri="{FF2B5EF4-FFF2-40B4-BE49-F238E27FC236}">
                <a16:creationId xmlns:a16="http://schemas.microsoft.com/office/drawing/2014/main" id="{C55497A8-D312-4CB2-9557-9301790DA930}"/>
              </a:ext>
            </a:extLst>
          </p:cNvPr>
          <p:cNvSpPr txBox="1"/>
          <p:nvPr/>
        </p:nvSpPr>
        <p:spPr>
          <a:xfrm>
            <a:off x="3290228" y="2597576"/>
            <a:ext cx="278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Barlow Condensed" panose="00000506000000000000" pitchFamily="2" charset="0"/>
              </a:rPr>
              <a:t>55:66:77:88:99:00</a:t>
            </a:r>
          </a:p>
        </p:txBody>
      </p:sp>
      <p:sp>
        <p:nvSpPr>
          <p:cNvPr id="24" name="Tekstvak 34">
            <a:extLst>
              <a:ext uri="{FF2B5EF4-FFF2-40B4-BE49-F238E27FC236}">
                <a16:creationId xmlns:a16="http://schemas.microsoft.com/office/drawing/2014/main" id="{F3F77C43-6B8C-F65D-A722-708BAD3091BC}"/>
              </a:ext>
            </a:extLst>
          </p:cNvPr>
          <p:cNvSpPr txBox="1"/>
          <p:nvPr/>
        </p:nvSpPr>
        <p:spPr>
          <a:xfrm>
            <a:off x="1116623" y="2597575"/>
            <a:ext cx="48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Barlow Condensed" panose="00000506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426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E9DC-C09E-0332-E7DD-DCF9A7F23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3FDD-1D16-7930-95F4-D734A313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endParaRPr lang="LID4096" dirty="0"/>
          </a:p>
        </p:txBody>
      </p:sp>
      <p:pic>
        <p:nvPicPr>
          <p:cNvPr id="4" name="Afbeelding 23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27E917A2-E6F5-9606-9434-C8A0A3A42CFF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653" y="3111091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3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A04B7032-08DD-2485-BE38-B127D6FB2D38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861" y="1220827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3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BB06B421-E794-CD4D-9213-5AC125CC0F8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124" y="3116778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39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CEDDD51B-A6A0-B51C-5D4E-794DD2866820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012" y="5370581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40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C1D01E90-0332-B78A-C0B9-83C583D28DF6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765" y="5381449"/>
            <a:ext cx="1033705" cy="1041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Rechte verbindingslijn 41">
            <a:extLst>
              <a:ext uri="{FF2B5EF4-FFF2-40B4-BE49-F238E27FC236}">
                <a16:creationId xmlns:a16="http://schemas.microsoft.com/office/drawing/2014/main" id="{50C52A5C-437D-F329-3CBB-A2060D7CA449}"/>
              </a:ext>
            </a:extLst>
          </p:cNvPr>
          <p:cNvCxnSpPr/>
          <p:nvPr/>
        </p:nvCxnSpPr>
        <p:spPr>
          <a:xfrm flipH="1" flipV="1">
            <a:off x="8677713" y="2346176"/>
            <a:ext cx="14325" cy="113414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42">
            <a:extLst>
              <a:ext uri="{FF2B5EF4-FFF2-40B4-BE49-F238E27FC236}">
                <a16:creationId xmlns:a16="http://schemas.microsoft.com/office/drawing/2014/main" id="{320775EA-245F-B7D0-06D0-21BBD876B627}"/>
              </a:ext>
            </a:extLst>
          </p:cNvPr>
          <p:cNvCxnSpPr/>
          <p:nvPr/>
        </p:nvCxnSpPr>
        <p:spPr>
          <a:xfrm>
            <a:off x="8840055" y="4173021"/>
            <a:ext cx="736773" cy="115059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43">
            <a:extLst>
              <a:ext uri="{FF2B5EF4-FFF2-40B4-BE49-F238E27FC236}">
                <a16:creationId xmlns:a16="http://schemas.microsoft.com/office/drawing/2014/main" id="{A2BAB42B-B10B-B3B3-6C2C-D7768716E017}"/>
              </a:ext>
            </a:extLst>
          </p:cNvPr>
          <p:cNvCxnSpPr/>
          <p:nvPr/>
        </p:nvCxnSpPr>
        <p:spPr>
          <a:xfrm>
            <a:off x="9208441" y="3758349"/>
            <a:ext cx="755683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44">
            <a:extLst>
              <a:ext uri="{FF2B5EF4-FFF2-40B4-BE49-F238E27FC236}">
                <a16:creationId xmlns:a16="http://schemas.microsoft.com/office/drawing/2014/main" id="{F255D1BA-F451-4FAE-9657-14EAD8703D57}"/>
              </a:ext>
            </a:extLst>
          </p:cNvPr>
          <p:cNvCxnSpPr/>
          <p:nvPr/>
        </p:nvCxnSpPr>
        <p:spPr>
          <a:xfrm flipV="1">
            <a:off x="7627712" y="4281076"/>
            <a:ext cx="683730" cy="95728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45">
            <a:extLst>
              <a:ext uri="{FF2B5EF4-FFF2-40B4-BE49-F238E27FC236}">
                <a16:creationId xmlns:a16="http://schemas.microsoft.com/office/drawing/2014/main" id="{CF4DC8EC-97F2-C3DC-4EF2-58D431601275}"/>
              </a:ext>
            </a:extLst>
          </p:cNvPr>
          <p:cNvCxnSpPr/>
          <p:nvPr/>
        </p:nvCxnSpPr>
        <p:spPr>
          <a:xfrm flipH="1">
            <a:off x="7441223" y="3758349"/>
            <a:ext cx="719639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46" descr="http://www.clker.com/cliparts/b/X/g/A/u/c/switch-blue-hi.png">
            <a:extLst>
              <a:ext uri="{FF2B5EF4-FFF2-40B4-BE49-F238E27FC236}">
                <a16:creationId xmlns:a16="http://schemas.microsoft.com/office/drawing/2014/main" id="{60806EBF-6753-CD99-CF9C-13EE5A41F7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442" y="3660488"/>
            <a:ext cx="703955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kstvak 47">
            <a:extLst>
              <a:ext uri="{FF2B5EF4-FFF2-40B4-BE49-F238E27FC236}">
                <a16:creationId xmlns:a16="http://schemas.microsoft.com/office/drawing/2014/main" id="{CB5EC87E-605D-7483-DF9A-3AF84B490EF8}"/>
              </a:ext>
            </a:extLst>
          </p:cNvPr>
          <p:cNvSpPr txBox="1"/>
          <p:nvPr/>
        </p:nvSpPr>
        <p:spPr>
          <a:xfrm>
            <a:off x="6048162" y="2503253"/>
            <a:ext cx="150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192.168.0.1</a:t>
            </a:r>
            <a:br>
              <a:rPr lang="nl-BE" dirty="0">
                <a:latin typeface="Barlow Condensed" panose="00000506000000000000" pitchFamily="2" charset="0"/>
              </a:rPr>
            </a:br>
            <a:r>
              <a:rPr lang="nl-BE" dirty="0">
                <a:latin typeface="Barlow Condensed" panose="00000506000000000000" pitchFamily="2" charset="0"/>
              </a:rPr>
              <a:t>11:22:33:44:55:66</a:t>
            </a:r>
          </a:p>
        </p:txBody>
      </p:sp>
      <p:sp>
        <p:nvSpPr>
          <p:cNvPr id="16" name="Tekstvak 48">
            <a:extLst>
              <a:ext uri="{FF2B5EF4-FFF2-40B4-BE49-F238E27FC236}">
                <a16:creationId xmlns:a16="http://schemas.microsoft.com/office/drawing/2014/main" id="{1971765C-F342-2E5E-7ED4-7A24654C5528}"/>
              </a:ext>
            </a:extLst>
          </p:cNvPr>
          <p:cNvSpPr txBox="1"/>
          <p:nvPr/>
        </p:nvSpPr>
        <p:spPr>
          <a:xfrm>
            <a:off x="6079148" y="4915195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192.168.0.2</a:t>
            </a:r>
            <a:br>
              <a:rPr lang="nl-BE" dirty="0">
                <a:latin typeface="Barlow Condensed" panose="00000506000000000000" pitchFamily="2" charset="0"/>
              </a:rPr>
            </a:br>
            <a:r>
              <a:rPr lang="nl-BE" dirty="0">
                <a:latin typeface="Barlow Condensed" panose="00000506000000000000" pitchFamily="2" charset="0"/>
              </a:rPr>
              <a:t>22:33:44:55:66:77</a:t>
            </a:r>
          </a:p>
        </p:txBody>
      </p:sp>
      <p:sp>
        <p:nvSpPr>
          <p:cNvPr id="17" name="Tekstvak 49">
            <a:extLst>
              <a:ext uri="{FF2B5EF4-FFF2-40B4-BE49-F238E27FC236}">
                <a16:creationId xmlns:a16="http://schemas.microsoft.com/office/drawing/2014/main" id="{76EA321F-8938-3D07-B403-656D4D1E94F5}"/>
              </a:ext>
            </a:extLst>
          </p:cNvPr>
          <p:cNvSpPr txBox="1"/>
          <p:nvPr/>
        </p:nvSpPr>
        <p:spPr>
          <a:xfrm>
            <a:off x="9586282" y="4800309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192.168.0.3</a:t>
            </a:r>
            <a:br>
              <a:rPr lang="nl-BE" dirty="0">
                <a:latin typeface="Barlow Condensed" panose="00000506000000000000" pitchFamily="2" charset="0"/>
              </a:rPr>
            </a:br>
            <a:r>
              <a:rPr lang="nl-BE" dirty="0">
                <a:latin typeface="Barlow Condensed" panose="00000506000000000000" pitchFamily="2" charset="0"/>
              </a:rPr>
              <a:t>33:44:55:66:77:88</a:t>
            </a:r>
          </a:p>
        </p:txBody>
      </p:sp>
      <p:sp>
        <p:nvSpPr>
          <p:cNvPr id="18" name="Tekstvak 50">
            <a:extLst>
              <a:ext uri="{FF2B5EF4-FFF2-40B4-BE49-F238E27FC236}">
                <a16:creationId xmlns:a16="http://schemas.microsoft.com/office/drawing/2014/main" id="{9788BD7A-F7EA-5D9D-4086-CC7494CAAA29}"/>
              </a:ext>
            </a:extLst>
          </p:cNvPr>
          <p:cNvSpPr txBox="1"/>
          <p:nvPr/>
        </p:nvSpPr>
        <p:spPr>
          <a:xfrm>
            <a:off x="9706694" y="2571573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192.168.0.4</a:t>
            </a:r>
          </a:p>
          <a:p>
            <a:pPr algn="ctr"/>
            <a:r>
              <a:rPr lang="nl-BE" dirty="0">
                <a:latin typeface="Barlow Condensed" panose="00000506000000000000" pitchFamily="2" charset="0"/>
              </a:rPr>
              <a:t>44:55:66:77:88:99</a:t>
            </a:r>
          </a:p>
        </p:txBody>
      </p:sp>
      <p:sp>
        <p:nvSpPr>
          <p:cNvPr id="19" name="Tekstvak 51">
            <a:extLst>
              <a:ext uri="{FF2B5EF4-FFF2-40B4-BE49-F238E27FC236}">
                <a16:creationId xmlns:a16="http://schemas.microsoft.com/office/drawing/2014/main" id="{A0EA0201-9E3F-EFE3-953A-D4D9F4E0F7A6}"/>
              </a:ext>
            </a:extLst>
          </p:cNvPr>
          <p:cNvSpPr txBox="1"/>
          <p:nvPr/>
        </p:nvSpPr>
        <p:spPr>
          <a:xfrm>
            <a:off x="9208441" y="1090698"/>
            <a:ext cx="1548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latin typeface="Barlow Condensed" panose="00000506000000000000" pitchFamily="2" charset="0"/>
              </a:rPr>
              <a:t>192.168.0.5</a:t>
            </a:r>
          </a:p>
          <a:p>
            <a:pPr algn="ctr"/>
            <a:r>
              <a:rPr lang="nl-BE" dirty="0">
                <a:latin typeface="Barlow Condensed" panose="00000506000000000000" pitchFamily="2" charset="0"/>
              </a:rPr>
              <a:t>55:66:77:88:99:00</a:t>
            </a:r>
          </a:p>
        </p:txBody>
      </p:sp>
      <p:sp>
        <p:nvSpPr>
          <p:cNvPr id="20" name="Pijl-rechts 24">
            <a:extLst>
              <a:ext uri="{FF2B5EF4-FFF2-40B4-BE49-F238E27FC236}">
                <a16:creationId xmlns:a16="http://schemas.microsoft.com/office/drawing/2014/main" id="{5620B62A-31D0-DFAE-2805-C4475D01A54F}"/>
              </a:ext>
            </a:extLst>
          </p:cNvPr>
          <p:cNvSpPr/>
          <p:nvPr/>
        </p:nvSpPr>
        <p:spPr>
          <a:xfrm rot="5400000">
            <a:off x="8162421" y="2771133"/>
            <a:ext cx="611559" cy="2124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21" name="Tabel 31">
            <a:extLst>
              <a:ext uri="{FF2B5EF4-FFF2-40B4-BE49-F238E27FC236}">
                <a16:creationId xmlns:a16="http://schemas.microsoft.com/office/drawing/2014/main" id="{0B7C0B23-3B9D-6B84-F766-3B6A35356FCA}"/>
              </a:ext>
            </a:extLst>
          </p:cNvPr>
          <p:cNvGraphicFramePr>
            <a:graphicFrameLocks noGrp="1"/>
          </p:cNvGraphicFramePr>
          <p:nvPr/>
        </p:nvGraphicFramePr>
        <p:xfrm>
          <a:off x="1138355" y="1690688"/>
          <a:ext cx="456438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038">
                  <a:extLst>
                    <a:ext uri="{9D8B030D-6E8A-4147-A177-3AD203B41FA5}">
                      <a16:colId xmlns:a16="http://schemas.microsoft.com/office/drawing/2014/main" val="39394293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08181701"/>
                    </a:ext>
                  </a:extLst>
                </a:gridCol>
                <a:gridCol w="2387742">
                  <a:extLst>
                    <a:ext uri="{9D8B030D-6E8A-4147-A177-3AD203B41FA5}">
                      <a16:colId xmlns:a16="http://schemas.microsoft.com/office/drawing/2014/main" val="1469064214"/>
                    </a:ext>
                  </a:extLst>
                </a:gridCol>
              </a:tblGrid>
              <a:tr h="310602"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Poort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MAC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23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192.168.0.1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11:22:33:44:55:66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81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6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4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33210"/>
                  </a:ext>
                </a:extLst>
              </a:tr>
            </a:tbl>
          </a:graphicData>
        </a:graphic>
      </p:graphicFrame>
      <p:sp>
        <p:nvSpPr>
          <p:cNvPr id="22" name="Tekstvak 32">
            <a:extLst>
              <a:ext uri="{FF2B5EF4-FFF2-40B4-BE49-F238E27FC236}">
                <a16:creationId xmlns:a16="http://schemas.microsoft.com/office/drawing/2014/main" id="{7E8BF564-F566-0BE4-072D-38AA6A9C2FE7}"/>
              </a:ext>
            </a:extLst>
          </p:cNvPr>
          <p:cNvSpPr txBox="1"/>
          <p:nvPr/>
        </p:nvSpPr>
        <p:spPr>
          <a:xfrm>
            <a:off x="1936067" y="2602855"/>
            <a:ext cx="278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Barlow Condensed" panose="00000506000000000000" pitchFamily="2" charset="0"/>
              </a:rPr>
              <a:t>192.168.0.5</a:t>
            </a:r>
          </a:p>
        </p:txBody>
      </p:sp>
      <p:sp>
        <p:nvSpPr>
          <p:cNvPr id="23" name="Tekstvak 33">
            <a:extLst>
              <a:ext uri="{FF2B5EF4-FFF2-40B4-BE49-F238E27FC236}">
                <a16:creationId xmlns:a16="http://schemas.microsoft.com/office/drawing/2014/main" id="{66CAAB48-825E-2F5B-08B2-5DD46260ECA7}"/>
              </a:ext>
            </a:extLst>
          </p:cNvPr>
          <p:cNvSpPr txBox="1"/>
          <p:nvPr/>
        </p:nvSpPr>
        <p:spPr>
          <a:xfrm>
            <a:off x="3290228" y="2597576"/>
            <a:ext cx="278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Barlow Condensed" panose="00000506000000000000" pitchFamily="2" charset="0"/>
              </a:rPr>
              <a:t>55:66:77:88:99:00</a:t>
            </a:r>
          </a:p>
        </p:txBody>
      </p:sp>
      <p:sp>
        <p:nvSpPr>
          <p:cNvPr id="24" name="Tekstvak 34">
            <a:extLst>
              <a:ext uri="{FF2B5EF4-FFF2-40B4-BE49-F238E27FC236}">
                <a16:creationId xmlns:a16="http://schemas.microsoft.com/office/drawing/2014/main" id="{BCE0F1A1-195E-8CFA-D2C2-38F1BC639B16}"/>
              </a:ext>
            </a:extLst>
          </p:cNvPr>
          <p:cNvSpPr txBox="1"/>
          <p:nvPr/>
        </p:nvSpPr>
        <p:spPr>
          <a:xfrm>
            <a:off x="1116623" y="2597575"/>
            <a:ext cx="48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Barlow Condensed" panose="00000506000000000000" pitchFamily="2" charset="0"/>
              </a:rPr>
              <a:t>5</a:t>
            </a:r>
          </a:p>
        </p:txBody>
      </p:sp>
      <p:sp>
        <p:nvSpPr>
          <p:cNvPr id="3" name="Pijl-rechts 24">
            <a:extLst>
              <a:ext uri="{FF2B5EF4-FFF2-40B4-BE49-F238E27FC236}">
                <a16:creationId xmlns:a16="http://schemas.microsoft.com/office/drawing/2014/main" id="{8DE0EAE5-5472-384C-0AEE-52EFFD02905B}"/>
              </a:ext>
            </a:extLst>
          </p:cNvPr>
          <p:cNvSpPr/>
          <p:nvPr/>
        </p:nvSpPr>
        <p:spPr>
          <a:xfrm>
            <a:off x="7501948" y="3434854"/>
            <a:ext cx="611559" cy="21243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Tekstvak 28">
            <a:extLst>
              <a:ext uri="{FF2B5EF4-FFF2-40B4-BE49-F238E27FC236}">
                <a16:creationId xmlns:a16="http://schemas.microsoft.com/office/drawing/2014/main" id="{064090CB-C087-0DD4-BAA9-39408DA23379}"/>
              </a:ext>
            </a:extLst>
          </p:cNvPr>
          <p:cNvSpPr txBox="1"/>
          <p:nvPr/>
        </p:nvSpPr>
        <p:spPr>
          <a:xfrm>
            <a:off x="1116623" y="4883575"/>
            <a:ext cx="4612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>
                <a:latin typeface="Barlow Condensed" panose="00000506000000000000" pitchFamily="2" charset="0"/>
              </a:rPr>
              <a:t>Het bericht kan worden geleverd aan 192.168.0.5</a:t>
            </a:r>
          </a:p>
        </p:txBody>
      </p:sp>
    </p:spTree>
    <p:extLst>
      <p:ext uri="{BB962C8B-B14F-4D97-AF65-F5344CB8AC3E}">
        <p14:creationId xmlns:p14="http://schemas.microsoft.com/office/powerpoint/2010/main" val="3838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  <p:bldP spid="24" grpId="0"/>
      <p:bldP spid="3" grpId="0" animBg="1"/>
      <p:bldP spid="2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D5F1-3B0F-CBAB-F03B-3D3D89FD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E027-CFAC-7F6D-886B-3A6E2CBD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endParaRPr lang="LID4096" dirty="0"/>
          </a:p>
        </p:txBody>
      </p:sp>
      <p:graphicFrame>
        <p:nvGraphicFramePr>
          <p:cNvPr id="21" name="Tabel 31">
            <a:extLst>
              <a:ext uri="{FF2B5EF4-FFF2-40B4-BE49-F238E27FC236}">
                <a16:creationId xmlns:a16="http://schemas.microsoft.com/office/drawing/2014/main" id="{5002365E-3E2A-D771-3D21-43261B65D096}"/>
              </a:ext>
            </a:extLst>
          </p:cNvPr>
          <p:cNvGraphicFramePr>
            <a:graphicFrameLocks noGrp="1"/>
          </p:cNvGraphicFramePr>
          <p:nvPr/>
        </p:nvGraphicFramePr>
        <p:xfrm>
          <a:off x="1138355" y="1690688"/>
          <a:ext cx="456438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038">
                  <a:extLst>
                    <a:ext uri="{9D8B030D-6E8A-4147-A177-3AD203B41FA5}">
                      <a16:colId xmlns:a16="http://schemas.microsoft.com/office/drawing/2014/main" val="393942939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08181701"/>
                    </a:ext>
                  </a:extLst>
                </a:gridCol>
                <a:gridCol w="2387742">
                  <a:extLst>
                    <a:ext uri="{9D8B030D-6E8A-4147-A177-3AD203B41FA5}">
                      <a16:colId xmlns:a16="http://schemas.microsoft.com/office/drawing/2014/main" val="1469064214"/>
                    </a:ext>
                  </a:extLst>
                </a:gridCol>
              </a:tblGrid>
              <a:tr h="310602"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Poort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b="0" dirty="0">
                          <a:latin typeface="Barlow Condensed" panose="00000506000000000000" pitchFamily="2" charset="0"/>
                        </a:rPr>
                        <a:t>MAC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23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192.168.0.1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latin typeface="Barlow Condensed" panose="00000506000000000000" pitchFamily="2" charset="0"/>
                        </a:rPr>
                        <a:t>11:22:33:44:55:66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481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6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47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2400" dirty="0">
                        <a:latin typeface="Barlow Condensed" panose="00000506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33210"/>
                  </a:ext>
                </a:extLst>
              </a:tr>
            </a:tbl>
          </a:graphicData>
        </a:graphic>
      </p:graphicFrame>
      <p:sp>
        <p:nvSpPr>
          <p:cNvPr id="22" name="Tekstvak 32">
            <a:extLst>
              <a:ext uri="{FF2B5EF4-FFF2-40B4-BE49-F238E27FC236}">
                <a16:creationId xmlns:a16="http://schemas.microsoft.com/office/drawing/2014/main" id="{F4CBD1D4-33A4-EA97-52BE-C03ED262A02E}"/>
              </a:ext>
            </a:extLst>
          </p:cNvPr>
          <p:cNvSpPr txBox="1"/>
          <p:nvPr/>
        </p:nvSpPr>
        <p:spPr>
          <a:xfrm>
            <a:off x="1936067" y="2602855"/>
            <a:ext cx="278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Barlow Condensed" panose="00000506000000000000" pitchFamily="2" charset="0"/>
              </a:rPr>
              <a:t>192.168.0.5</a:t>
            </a:r>
          </a:p>
        </p:txBody>
      </p:sp>
      <p:sp>
        <p:nvSpPr>
          <p:cNvPr id="23" name="Tekstvak 33">
            <a:extLst>
              <a:ext uri="{FF2B5EF4-FFF2-40B4-BE49-F238E27FC236}">
                <a16:creationId xmlns:a16="http://schemas.microsoft.com/office/drawing/2014/main" id="{BBC20D10-9D92-BFF2-4792-C0994D6871AC}"/>
              </a:ext>
            </a:extLst>
          </p:cNvPr>
          <p:cNvSpPr txBox="1"/>
          <p:nvPr/>
        </p:nvSpPr>
        <p:spPr>
          <a:xfrm>
            <a:off x="3290228" y="2597576"/>
            <a:ext cx="278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Barlow Condensed" panose="00000506000000000000" pitchFamily="2" charset="0"/>
              </a:rPr>
              <a:t>55:66:77:88:99:00</a:t>
            </a:r>
          </a:p>
        </p:txBody>
      </p:sp>
      <p:sp>
        <p:nvSpPr>
          <p:cNvPr id="24" name="Tekstvak 34">
            <a:extLst>
              <a:ext uri="{FF2B5EF4-FFF2-40B4-BE49-F238E27FC236}">
                <a16:creationId xmlns:a16="http://schemas.microsoft.com/office/drawing/2014/main" id="{02681A4E-5095-B3C2-1B6B-AC3FE5A0FC67}"/>
              </a:ext>
            </a:extLst>
          </p:cNvPr>
          <p:cNvSpPr txBox="1"/>
          <p:nvPr/>
        </p:nvSpPr>
        <p:spPr>
          <a:xfrm>
            <a:off x="1116623" y="2597575"/>
            <a:ext cx="48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Barlow Condensed" panose="00000506000000000000" pitchFamily="2" charset="0"/>
              </a:rPr>
              <a:t>5</a:t>
            </a:r>
          </a:p>
        </p:txBody>
      </p:sp>
      <p:sp>
        <p:nvSpPr>
          <p:cNvPr id="25" name="Tekstvak 28">
            <a:extLst>
              <a:ext uri="{FF2B5EF4-FFF2-40B4-BE49-F238E27FC236}">
                <a16:creationId xmlns:a16="http://schemas.microsoft.com/office/drawing/2014/main" id="{7EFFB6C7-7D27-A6CE-C1EE-02EE70A9750F}"/>
              </a:ext>
            </a:extLst>
          </p:cNvPr>
          <p:cNvSpPr txBox="1"/>
          <p:nvPr/>
        </p:nvSpPr>
        <p:spPr>
          <a:xfrm>
            <a:off x="1116623" y="4883575"/>
            <a:ext cx="4612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>
                <a:latin typeface="Barlow Condensed" panose="00000506000000000000" pitchFamily="2" charset="0"/>
              </a:rPr>
              <a:t>Het bericht kan worden geleverd aan 192.168.0.5</a:t>
            </a:r>
          </a:p>
        </p:txBody>
      </p:sp>
      <p:sp>
        <p:nvSpPr>
          <p:cNvPr id="26" name="Tekstvak 28">
            <a:extLst>
              <a:ext uri="{FF2B5EF4-FFF2-40B4-BE49-F238E27FC236}">
                <a16:creationId xmlns:a16="http://schemas.microsoft.com/office/drawing/2014/main" id="{C9169E29-172F-2E10-BB94-2A2A16998015}"/>
              </a:ext>
            </a:extLst>
          </p:cNvPr>
          <p:cNvSpPr txBox="1"/>
          <p:nvPr/>
        </p:nvSpPr>
        <p:spPr>
          <a:xfrm>
            <a:off x="7109166" y="1594541"/>
            <a:ext cx="4612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>
                <a:latin typeface="Barlow Condensed" panose="00000506000000000000" pitchFamily="2" charset="0"/>
              </a:rPr>
              <a:t>dynamische entries</a:t>
            </a:r>
          </a:p>
        </p:txBody>
      </p:sp>
      <p:sp>
        <p:nvSpPr>
          <p:cNvPr id="27" name="Tekstvak 29">
            <a:extLst>
              <a:ext uri="{FF2B5EF4-FFF2-40B4-BE49-F238E27FC236}">
                <a16:creationId xmlns:a16="http://schemas.microsoft.com/office/drawing/2014/main" id="{BC8539E7-835A-F4DA-BEED-8CB8523E51A1}"/>
              </a:ext>
            </a:extLst>
          </p:cNvPr>
          <p:cNvSpPr txBox="1"/>
          <p:nvPr/>
        </p:nvSpPr>
        <p:spPr>
          <a:xfrm>
            <a:off x="7109166" y="4200493"/>
            <a:ext cx="4612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800" dirty="0">
                <a:latin typeface="Barlow Condensed" panose="00000506000000000000" pitchFamily="2" charset="0"/>
              </a:rPr>
              <a:t>statische entries</a:t>
            </a:r>
          </a:p>
        </p:txBody>
      </p:sp>
      <p:sp>
        <p:nvSpPr>
          <p:cNvPr id="28" name="Pijl-omhoog en -omlaag 31">
            <a:extLst>
              <a:ext uri="{FF2B5EF4-FFF2-40B4-BE49-F238E27FC236}">
                <a16:creationId xmlns:a16="http://schemas.microsoft.com/office/drawing/2014/main" id="{F6321B22-F264-F1DA-A37F-3EA9D99CBBD3}"/>
              </a:ext>
            </a:extLst>
          </p:cNvPr>
          <p:cNvSpPr/>
          <p:nvPr/>
        </p:nvSpPr>
        <p:spPr>
          <a:xfrm>
            <a:off x="9131581" y="2586274"/>
            <a:ext cx="567690" cy="1734381"/>
          </a:xfrm>
          <a:prstGeom prst="up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68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BE45-87CE-91A0-9C93-01759B6A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Switch</a:t>
            </a:r>
            <a:endParaRPr lang="LID4096" dirty="0"/>
          </a:p>
        </p:txBody>
      </p:sp>
      <p:pic>
        <p:nvPicPr>
          <p:cNvPr id="4" name="Picture 2" descr="LANCOM RJ45/USB Serial Adapter: LANCOM Systems GmbH">
            <a:extLst>
              <a:ext uri="{FF2B5EF4-FFF2-40B4-BE49-F238E27FC236}">
                <a16:creationId xmlns:a16="http://schemas.microsoft.com/office/drawing/2014/main" id="{25E8CE9C-38A4-6E61-9ACD-1EEB0E5F5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13184" r="24040" b="5553"/>
          <a:stretch/>
        </p:blipFill>
        <p:spPr bwMode="auto">
          <a:xfrm>
            <a:off x="838200" y="1879341"/>
            <a:ext cx="5719357" cy="419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asic Cisco Switch and Router Commands 4 - The &quot;Show&quot; commands - YouTube">
            <a:extLst>
              <a:ext uri="{FF2B5EF4-FFF2-40B4-BE49-F238E27FC236}">
                <a16:creationId xmlns:a16="http://schemas.microsoft.com/office/drawing/2014/main" id="{DD8A4F35-1345-8EEC-AAE4-DC0C26F18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" t="7623" r="11295" b="2302"/>
          <a:stretch/>
        </p:blipFill>
        <p:spPr bwMode="auto">
          <a:xfrm>
            <a:off x="3645101" y="1690688"/>
            <a:ext cx="7387389" cy="42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EC776-8037-BB7C-0B96-3A13B8AC1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7771-0A2B-2CC6-FD2D-281AA65E8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 err="1"/>
              <a:t>Transmissiemedia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 err="1"/>
              <a:t>Connectoren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749075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1A938-B238-5DD3-6244-12FD8F726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97B5-3C6C-0B11-A485-C7AB5D92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Switch</a:t>
            </a:r>
            <a:endParaRPr lang="LID4096" dirty="0"/>
          </a:p>
        </p:txBody>
      </p:sp>
      <p:pic>
        <p:nvPicPr>
          <p:cNvPr id="3" name="Picture 6" descr="Afbeelding">
            <a:extLst>
              <a:ext uri="{FF2B5EF4-FFF2-40B4-BE49-F238E27FC236}">
                <a16:creationId xmlns:a16="http://schemas.microsoft.com/office/drawing/2014/main" id="{027FBC23-A6E5-7496-0DA9-F6F9D46A3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86" y="1690688"/>
            <a:ext cx="9931828" cy="355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12">
            <a:extLst>
              <a:ext uri="{FF2B5EF4-FFF2-40B4-BE49-F238E27FC236}">
                <a16:creationId xmlns:a16="http://schemas.microsoft.com/office/drawing/2014/main" id="{610BDC33-F58B-4E25-15E3-7EFFE6333A04}"/>
              </a:ext>
            </a:extLst>
          </p:cNvPr>
          <p:cNvSpPr/>
          <p:nvPr/>
        </p:nvSpPr>
        <p:spPr>
          <a:xfrm>
            <a:off x="1469527" y="5616575"/>
            <a:ext cx="3245518" cy="876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400" dirty="0">
                <a:latin typeface="Barlow Condensed Medium" panose="00000606000000000000" pitchFamily="2" charset="0"/>
              </a:rPr>
              <a:t>via IP-adres</a:t>
            </a:r>
          </a:p>
        </p:txBody>
      </p:sp>
      <p:sp>
        <p:nvSpPr>
          <p:cNvPr id="7" name="Rechthoek 14">
            <a:extLst>
              <a:ext uri="{FF2B5EF4-FFF2-40B4-BE49-F238E27FC236}">
                <a16:creationId xmlns:a16="http://schemas.microsoft.com/office/drawing/2014/main" id="{0DA9F414-C6CB-7C47-E594-22A972B19E3D}"/>
              </a:ext>
            </a:extLst>
          </p:cNvPr>
          <p:cNvSpPr/>
          <p:nvPr/>
        </p:nvSpPr>
        <p:spPr>
          <a:xfrm>
            <a:off x="7340938" y="5616575"/>
            <a:ext cx="3245518" cy="876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BE" sz="4400" dirty="0">
                <a:latin typeface="Barlow Condensed Medium" panose="00000606000000000000" pitchFamily="2" charset="0"/>
              </a:rPr>
              <a:t>via </a:t>
            </a:r>
            <a:r>
              <a:rPr lang="nl-BE" sz="4400" dirty="0" err="1">
                <a:latin typeface="Barlow Condensed Medium" panose="00000606000000000000" pitchFamily="2" charset="0"/>
              </a:rPr>
              <a:t>cloudportal</a:t>
            </a:r>
            <a:endParaRPr lang="nl-BE" sz="4400" dirty="0">
              <a:latin typeface="Barlow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91D4-091E-95B9-B6EA-26E84693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LID4096" dirty="0"/>
          </a:p>
        </p:txBody>
      </p:sp>
      <p:pic>
        <p:nvPicPr>
          <p:cNvPr id="4" name="Picture 2" descr="UBNT-US-48-500W">
            <a:extLst>
              <a:ext uri="{FF2B5EF4-FFF2-40B4-BE49-F238E27FC236}">
                <a16:creationId xmlns:a16="http://schemas.microsoft.com/office/drawing/2014/main" id="{B90ABF32-65E8-587E-78DD-E2433E04B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38267" r="8752" b="39675"/>
          <a:stretch/>
        </p:blipFill>
        <p:spPr bwMode="auto">
          <a:xfrm>
            <a:off x="838200" y="4287336"/>
            <a:ext cx="10037814" cy="9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BNT-US-48-500W">
            <a:extLst>
              <a:ext uri="{FF2B5EF4-FFF2-40B4-BE49-F238E27FC236}">
                <a16:creationId xmlns:a16="http://schemas.microsoft.com/office/drawing/2014/main" id="{4CB069F0-B976-EC68-AEC6-078C322BE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38267" r="8752" b="39675"/>
          <a:stretch/>
        </p:blipFill>
        <p:spPr bwMode="auto">
          <a:xfrm>
            <a:off x="838200" y="3212480"/>
            <a:ext cx="10037814" cy="9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BNT-US-48-500W">
            <a:extLst>
              <a:ext uri="{FF2B5EF4-FFF2-40B4-BE49-F238E27FC236}">
                <a16:creationId xmlns:a16="http://schemas.microsoft.com/office/drawing/2014/main" id="{B04C5F82-070A-1B8D-1AA7-F890A44EF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38267" r="8752" b="39675"/>
          <a:stretch/>
        </p:blipFill>
        <p:spPr bwMode="auto">
          <a:xfrm>
            <a:off x="838200" y="2137624"/>
            <a:ext cx="10037814" cy="9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romme lijn | Gratis Iconen">
            <a:extLst>
              <a:ext uri="{FF2B5EF4-FFF2-40B4-BE49-F238E27FC236}">
                <a16:creationId xmlns:a16="http://schemas.microsoft.com/office/drawing/2014/main" id="{67213633-9E45-7B3D-6E91-500E8212E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4" t="17357" r="18322" b="17018"/>
          <a:stretch/>
        </p:blipFill>
        <p:spPr bwMode="auto">
          <a:xfrm rot="13488147" flipH="1">
            <a:off x="1242162" y="2707116"/>
            <a:ext cx="1947055" cy="194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romme lijn | Gratis Iconen">
            <a:extLst>
              <a:ext uri="{FF2B5EF4-FFF2-40B4-BE49-F238E27FC236}">
                <a16:creationId xmlns:a16="http://schemas.microsoft.com/office/drawing/2014/main" id="{D69D69CB-2086-221F-FF8F-F1DF7914C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4" t="17357" r="18322" b="17018"/>
          <a:stretch/>
        </p:blipFill>
        <p:spPr bwMode="auto">
          <a:xfrm rot="8111853">
            <a:off x="2013143" y="2824306"/>
            <a:ext cx="675510" cy="69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Kromme lijn | Gratis Iconen">
            <a:extLst>
              <a:ext uri="{FF2B5EF4-FFF2-40B4-BE49-F238E27FC236}">
                <a16:creationId xmlns:a16="http://schemas.microsoft.com/office/drawing/2014/main" id="{864F486F-EEA5-63A2-AC82-7B29E2DE6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4" t="17357" r="18322" b="17018"/>
          <a:stretch/>
        </p:blipFill>
        <p:spPr bwMode="auto">
          <a:xfrm rot="8111853">
            <a:off x="2023741" y="3900776"/>
            <a:ext cx="653885" cy="67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22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2A77-7FA9-91D6-1A13-993002F3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&amp; Forwarding</a:t>
            </a:r>
            <a:endParaRPr lang="LID4096" dirty="0"/>
          </a:p>
        </p:txBody>
      </p:sp>
      <p:pic>
        <p:nvPicPr>
          <p:cNvPr id="4" name="Afbeelding 13">
            <a:extLst>
              <a:ext uri="{FF2B5EF4-FFF2-40B4-BE49-F238E27FC236}">
                <a16:creationId xmlns:a16="http://schemas.microsoft.com/office/drawing/2014/main" id="{8D7DD883-4F56-D3A8-4CB3-27C2185AD8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62" y="3877883"/>
            <a:ext cx="2187270" cy="455350"/>
          </a:xfrm>
          <a:prstGeom prst="rect">
            <a:avLst/>
          </a:prstGeom>
        </p:spPr>
      </p:pic>
      <p:sp>
        <p:nvSpPr>
          <p:cNvPr id="5" name="Rechteraccolade 16">
            <a:extLst>
              <a:ext uri="{FF2B5EF4-FFF2-40B4-BE49-F238E27FC236}">
                <a16:creationId xmlns:a16="http://schemas.microsoft.com/office/drawing/2014/main" id="{9238DF5E-F665-EB38-1536-E516942EDCF8}"/>
              </a:ext>
            </a:extLst>
          </p:cNvPr>
          <p:cNvSpPr/>
          <p:nvPr/>
        </p:nvSpPr>
        <p:spPr>
          <a:xfrm rot="3406711">
            <a:off x="5444434" y="4078680"/>
            <a:ext cx="217434" cy="2194963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latin typeface="Trebuchet MS" panose="020B0603020202020204" pitchFamily="34" charset="0"/>
            </a:endParaRPr>
          </a:p>
        </p:txBody>
      </p:sp>
      <p:cxnSp>
        <p:nvCxnSpPr>
          <p:cNvPr id="6" name="Rechte verbindingslijn 17">
            <a:extLst>
              <a:ext uri="{FF2B5EF4-FFF2-40B4-BE49-F238E27FC236}">
                <a16:creationId xmlns:a16="http://schemas.microsoft.com/office/drawing/2014/main" id="{18144B23-59E4-1438-C567-139A1B16FACC}"/>
              </a:ext>
            </a:extLst>
          </p:cNvPr>
          <p:cNvCxnSpPr/>
          <p:nvPr/>
        </p:nvCxnSpPr>
        <p:spPr>
          <a:xfrm flipV="1">
            <a:off x="4432796" y="5265299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Rechte verbindingslijn 18">
            <a:extLst>
              <a:ext uri="{FF2B5EF4-FFF2-40B4-BE49-F238E27FC236}">
                <a16:creationId xmlns:a16="http://schemas.microsoft.com/office/drawing/2014/main" id="{803B6035-EB59-85A9-93D4-E7B5878A4F43}"/>
              </a:ext>
            </a:extLst>
          </p:cNvPr>
          <p:cNvCxnSpPr/>
          <p:nvPr/>
        </p:nvCxnSpPr>
        <p:spPr>
          <a:xfrm flipV="1">
            <a:off x="4824201" y="5011875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Rechte verbindingslijn 19">
            <a:extLst>
              <a:ext uri="{FF2B5EF4-FFF2-40B4-BE49-F238E27FC236}">
                <a16:creationId xmlns:a16="http://schemas.microsoft.com/office/drawing/2014/main" id="{23B49A57-28FD-4784-00A9-14ACA9191F45}"/>
              </a:ext>
            </a:extLst>
          </p:cNvPr>
          <p:cNvCxnSpPr/>
          <p:nvPr/>
        </p:nvCxnSpPr>
        <p:spPr>
          <a:xfrm flipV="1">
            <a:off x="5210822" y="4778319"/>
            <a:ext cx="330020" cy="2199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Rechte verbindingslijn 20">
            <a:extLst>
              <a:ext uri="{FF2B5EF4-FFF2-40B4-BE49-F238E27FC236}">
                <a16:creationId xmlns:a16="http://schemas.microsoft.com/office/drawing/2014/main" id="{0FAAD992-6AA6-1752-E09D-C1B0BEBD0C6A}"/>
              </a:ext>
            </a:extLst>
          </p:cNvPr>
          <p:cNvCxnSpPr/>
          <p:nvPr/>
        </p:nvCxnSpPr>
        <p:spPr>
          <a:xfrm flipV="1">
            <a:off x="5553151" y="4536587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Rechte verbindingslijn 21">
            <a:extLst>
              <a:ext uri="{FF2B5EF4-FFF2-40B4-BE49-F238E27FC236}">
                <a16:creationId xmlns:a16="http://schemas.microsoft.com/office/drawing/2014/main" id="{B433F565-07D6-602B-D5B0-F65AC287C2AC}"/>
              </a:ext>
            </a:extLst>
          </p:cNvPr>
          <p:cNvCxnSpPr/>
          <p:nvPr/>
        </p:nvCxnSpPr>
        <p:spPr>
          <a:xfrm flipV="1">
            <a:off x="5930902" y="4305755"/>
            <a:ext cx="346621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22">
            <a:extLst>
              <a:ext uri="{FF2B5EF4-FFF2-40B4-BE49-F238E27FC236}">
                <a16:creationId xmlns:a16="http://schemas.microsoft.com/office/drawing/2014/main" id="{88E6F059-77A9-7FCA-E3E5-AE3A98EDC696}"/>
              </a:ext>
            </a:extLst>
          </p:cNvPr>
          <p:cNvCxnSpPr/>
          <p:nvPr/>
        </p:nvCxnSpPr>
        <p:spPr>
          <a:xfrm flipV="1">
            <a:off x="7398092" y="3647051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Rechte verbindingslijn 23">
            <a:extLst>
              <a:ext uri="{FF2B5EF4-FFF2-40B4-BE49-F238E27FC236}">
                <a16:creationId xmlns:a16="http://schemas.microsoft.com/office/drawing/2014/main" id="{251A18AE-FECA-2EED-B497-4CCA909A4B27}"/>
              </a:ext>
            </a:extLst>
          </p:cNvPr>
          <p:cNvCxnSpPr/>
          <p:nvPr/>
        </p:nvCxnSpPr>
        <p:spPr>
          <a:xfrm flipV="1">
            <a:off x="7789497" y="3393627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Rechte verbindingslijn 24">
            <a:extLst>
              <a:ext uri="{FF2B5EF4-FFF2-40B4-BE49-F238E27FC236}">
                <a16:creationId xmlns:a16="http://schemas.microsoft.com/office/drawing/2014/main" id="{E9FD499D-AC34-3084-5977-5D5F8F1112AB}"/>
              </a:ext>
            </a:extLst>
          </p:cNvPr>
          <p:cNvCxnSpPr/>
          <p:nvPr/>
        </p:nvCxnSpPr>
        <p:spPr>
          <a:xfrm flipV="1">
            <a:off x="8176118" y="3160071"/>
            <a:ext cx="330020" cy="2199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Rechte verbindingslijn 25">
            <a:extLst>
              <a:ext uri="{FF2B5EF4-FFF2-40B4-BE49-F238E27FC236}">
                <a16:creationId xmlns:a16="http://schemas.microsoft.com/office/drawing/2014/main" id="{86EA7280-4AE9-AAF9-318F-C4EAF773DE71}"/>
              </a:ext>
            </a:extLst>
          </p:cNvPr>
          <p:cNvCxnSpPr/>
          <p:nvPr/>
        </p:nvCxnSpPr>
        <p:spPr>
          <a:xfrm flipV="1">
            <a:off x="8518447" y="2918339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Rechte verbindingslijn 26">
            <a:extLst>
              <a:ext uri="{FF2B5EF4-FFF2-40B4-BE49-F238E27FC236}">
                <a16:creationId xmlns:a16="http://schemas.microsoft.com/office/drawing/2014/main" id="{0D58E4EF-E0D9-7409-2D8D-7A948D237760}"/>
              </a:ext>
            </a:extLst>
          </p:cNvPr>
          <p:cNvCxnSpPr/>
          <p:nvPr/>
        </p:nvCxnSpPr>
        <p:spPr>
          <a:xfrm flipV="1">
            <a:off x="8896198" y="2687507"/>
            <a:ext cx="346621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Afbeelding 2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05F387EC-FB56-D3B9-738F-A00E84F7E316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88" y="5242707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Afbeelding 2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C10F2AA6-CD44-FC86-8A18-C582B71F2434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41" y="1792867"/>
            <a:ext cx="1033705" cy="10419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kstvak 29">
            <a:extLst>
              <a:ext uri="{FF2B5EF4-FFF2-40B4-BE49-F238E27FC236}">
                <a16:creationId xmlns:a16="http://schemas.microsoft.com/office/drawing/2014/main" id="{CD9F5656-F8E5-0527-72C1-6447768A1392}"/>
              </a:ext>
            </a:extLst>
          </p:cNvPr>
          <p:cNvSpPr txBox="1"/>
          <p:nvPr/>
        </p:nvSpPr>
        <p:spPr>
          <a:xfrm>
            <a:off x="5232032" y="5274723"/>
            <a:ext cx="144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frame</a:t>
            </a:r>
          </a:p>
        </p:txBody>
      </p:sp>
      <p:sp>
        <p:nvSpPr>
          <p:cNvPr id="19" name="Tekstvak 29">
            <a:extLst>
              <a:ext uri="{FF2B5EF4-FFF2-40B4-BE49-F238E27FC236}">
                <a16:creationId xmlns:a16="http://schemas.microsoft.com/office/drawing/2014/main" id="{1EA23109-9716-3D52-F82B-35F521FBDD08}"/>
              </a:ext>
            </a:extLst>
          </p:cNvPr>
          <p:cNvSpPr txBox="1"/>
          <p:nvPr/>
        </p:nvSpPr>
        <p:spPr>
          <a:xfrm>
            <a:off x="5244592" y="3290356"/>
            <a:ext cx="144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Buffer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A40D0-6BDF-12B3-3F82-5C46739D6BFA}"/>
              </a:ext>
            </a:extLst>
          </p:cNvPr>
          <p:cNvSpPr txBox="1"/>
          <p:nvPr/>
        </p:nvSpPr>
        <p:spPr>
          <a:xfrm>
            <a:off x="2195949" y="2087256"/>
            <a:ext cx="483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Frame per Frame </a:t>
            </a:r>
            <a:r>
              <a:rPr lang="en-US" sz="2800" dirty="0" err="1"/>
              <a:t>doorgeven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97072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/>
      <p:bldP spid="18" grpId="1"/>
      <p:bldP spid="19" grpId="0"/>
      <p:bldP spid="1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B5F2-2EEC-BECE-9055-70993C56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A3CF-2688-A598-BEE0-67A66733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Through / Hot Potato</a:t>
            </a:r>
            <a:endParaRPr lang="LID4096" dirty="0"/>
          </a:p>
        </p:txBody>
      </p:sp>
      <p:pic>
        <p:nvPicPr>
          <p:cNvPr id="4" name="Afbeelding 13">
            <a:extLst>
              <a:ext uri="{FF2B5EF4-FFF2-40B4-BE49-F238E27FC236}">
                <a16:creationId xmlns:a16="http://schemas.microsoft.com/office/drawing/2014/main" id="{913220EC-B0FA-51C9-569E-F31415C61C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62" y="3877883"/>
            <a:ext cx="2187270" cy="455350"/>
          </a:xfrm>
          <a:prstGeom prst="rect">
            <a:avLst/>
          </a:prstGeom>
        </p:spPr>
      </p:pic>
      <p:cxnSp>
        <p:nvCxnSpPr>
          <p:cNvPr id="6" name="Rechte verbindingslijn 17">
            <a:extLst>
              <a:ext uri="{FF2B5EF4-FFF2-40B4-BE49-F238E27FC236}">
                <a16:creationId xmlns:a16="http://schemas.microsoft.com/office/drawing/2014/main" id="{9B4C793B-75BF-7AF0-B9E0-97D64A748F6D}"/>
              </a:ext>
            </a:extLst>
          </p:cNvPr>
          <p:cNvCxnSpPr/>
          <p:nvPr/>
        </p:nvCxnSpPr>
        <p:spPr>
          <a:xfrm flipV="1">
            <a:off x="4432796" y="5265299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Rechte verbindingslijn 18">
            <a:extLst>
              <a:ext uri="{FF2B5EF4-FFF2-40B4-BE49-F238E27FC236}">
                <a16:creationId xmlns:a16="http://schemas.microsoft.com/office/drawing/2014/main" id="{3AFC050F-35EA-4DD7-B1F3-630F52FDEE43}"/>
              </a:ext>
            </a:extLst>
          </p:cNvPr>
          <p:cNvCxnSpPr/>
          <p:nvPr/>
        </p:nvCxnSpPr>
        <p:spPr>
          <a:xfrm flipV="1">
            <a:off x="4824201" y="5011875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Rechte verbindingslijn 19">
            <a:extLst>
              <a:ext uri="{FF2B5EF4-FFF2-40B4-BE49-F238E27FC236}">
                <a16:creationId xmlns:a16="http://schemas.microsoft.com/office/drawing/2014/main" id="{29CDD252-E127-9EF3-F128-7EB7DFDD848B}"/>
              </a:ext>
            </a:extLst>
          </p:cNvPr>
          <p:cNvCxnSpPr/>
          <p:nvPr/>
        </p:nvCxnSpPr>
        <p:spPr>
          <a:xfrm flipV="1">
            <a:off x="5210822" y="4778319"/>
            <a:ext cx="330020" cy="2199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Rechte verbindingslijn 20">
            <a:extLst>
              <a:ext uri="{FF2B5EF4-FFF2-40B4-BE49-F238E27FC236}">
                <a16:creationId xmlns:a16="http://schemas.microsoft.com/office/drawing/2014/main" id="{4CD91F32-9A8E-ACB9-8AA0-D9AD2E8857E6}"/>
              </a:ext>
            </a:extLst>
          </p:cNvPr>
          <p:cNvCxnSpPr/>
          <p:nvPr/>
        </p:nvCxnSpPr>
        <p:spPr>
          <a:xfrm flipV="1">
            <a:off x="5553151" y="4536587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Rechte verbindingslijn 21">
            <a:extLst>
              <a:ext uri="{FF2B5EF4-FFF2-40B4-BE49-F238E27FC236}">
                <a16:creationId xmlns:a16="http://schemas.microsoft.com/office/drawing/2014/main" id="{3F429644-FBD2-1B7C-2FCD-25BA742A3420}"/>
              </a:ext>
            </a:extLst>
          </p:cNvPr>
          <p:cNvCxnSpPr/>
          <p:nvPr/>
        </p:nvCxnSpPr>
        <p:spPr>
          <a:xfrm flipV="1">
            <a:off x="5930902" y="4305755"/>
            <a:ext cx="346621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22">
            <a:extLst>
              <a:ext uri="{FF2B5EF4-FFF2-40B4-BE49-F238E27FC236}">
                <a16:creationId xmlns:a16="http://schemas.microsoft.com/office/drawing/2014/main" id="{73096CB9-184C-978E-2611-38FF191E3079}"/>
              </a:ext>
            </a:extLst>
          </p:cNvPr>
          <p:cNvCxnSpPr/>
          <p:nvPr/>
        </p:nvCxnSpPr>
        <p:spPr>
          <a:xfrm flipV="1">
            <a:off x="7398092" y="3647051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Rechte verbindingslijn 23">
            <a:extLst>
              <a:ext uri="{FF2B5EF4-FFF2-40B4-BE49-F238E27FC236}">
                <a16:creationId xmlns:a16="http://schemas.microsoft.com/office/drawing/2014/main" id="{F80243AF-8D1C-9722-C8F6-57FC4A79DAB5}"/>
              </a:ext>
            </a:extLst>
          </p:cNvPr>
          <p:cNvCxnSpPr/>
          <p:nvPr/>
        </p:nvCxnSpPr>
        <p:spPr>
          <a:xfrm flipV="1">
            <a:off x="7789497" y="3393627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Rechte verbindingslijn 24">
            <a:extLst>
              <a:ext uri="{FF2B5EF4-FFF2-40B4-BE49-F238E27FC236}">
                <a16:creationId xmlns:a16="http://schemas.microsoft.com/office/drawing/2014/main" id="{DA800550-8363-6E61-16FE-511C65748569}"/>
              </a:ext>
            </a:extLst>
          </p:cNvPr>
          <p:cNvCxnSpPr/>
          <p:nvPr/>
        </p:nvCxnSpPr>
        <p:spPr>
          <a:xfrm flipV="1">
            <a:off x="8176118" y="3160071"/>
            <a:ext cx="330020" cy="2199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Rechte verbindingslijn 25">
            <a:extLst>
              <a:ext uri="{FF2B5EF4-FFF2-40B4-BE49-F238E27FC236}">
                <a16:creationId xmlns:a16="http://schemas.microsoft.com/office/drawing/2014/main" id="{E0A4C9B4-B3BF-2FE4-2BEE-144FCB0F1998}"/>
              </a:ext>
            </a:extLst>
          </p:cNvPr>
          <p:cNvCxnSpPr/>
          <p:nvPr/>
        </p:nvCxnSpPr>
        <p:spPr>
          <a:xfrm flipV="1">
            <a:off x="8518447" y="2918339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Rechte verbindingslijn 26">
            <a:extLst>
              <a:ext uri="{FF2B5EF4-FFF2-40B4-BE49-F238E27FC236}">
                <a16:creationId xmlns:a16="http://schemas.microsoft.com/office/drawing/2014/main" id="{995774D8-31C2-C31F-B5D4-A733E2B45D77}"/>
              </a:ext>
            </a:extLst>
          </p:cNvPr>
          <p:cNvCxnSpPr/>
          <p:nvPr/>
        </p:nvCxnSpPr>
        <p:spPr>
          <a:xfrm flipV="1">
            <a:off x="8896198" y="2687507"/>
            <a:ext cx="346621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Afbeelding 2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B9658D46-9903-8421-5AE6-512B442CA381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88" y="5242707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Afbeelding 2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37315950-3B27-DA39-2F66-947ED5BADA43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41" y="1792867"/>
            <a:ext cx="1033705" cy="1041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7BFE5C-6803-D9D8-06EA-BE41D4DBE08B}"/>
              </a:ext>
            </a:extLst>
          </p:cNvPr>
          <p:cNvSpPr txBox="1"/>
          <p:nvPr/>
        </p:nvSpPr>
        <p:spPr>
          <a:xfrm>
            <a:off x="2185308" y="2017897"/>
            <a:ext cx="420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Bit per Bit </a:t>
            </a:r>
            <a:r>
              <a:rPr lang="en-US" sz="3200" dirty="0" err="1"/>
              <a:t>doorgeven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80212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2596-AF5B-0E43-B6C2-6FFDA02B5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DD1A-60D4-ABF1-E04B-84EFD322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Free</a:t>
            </a:r>
            <a:endParaRPr lang="LID4096" dirty="0"/>
          </a:p>
        </p:txBody>
      </p:sp>
      <p:pic>
        <p:nvPicPr>
          <p:cNvPr id="4" name="Afbeelding 13">
            <a:extLst>
              <a:ext uri="{FF2B5EF4-FFF2-40B4-BE49-F238E27FC236}">
                <a16:creationId xmlns:a16="http://schemas.microsoft.com/office/drawing/2014/main" id="{4C4C3C80-D0A6-BF4C-5EE0-A1DDE2F663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62" y="3877883"/>
            <a:ext cx="2187270" cy="455350"/>
          </a:xfrm>
          <a:prstGeom prst="rect">
            <a:avLst/>
          </a:prstGeom>
        </p:spPr>
      </p:pic>
      <p:cxnSp>
        <p:nvCxnSpPr>
          <p:cNvPr id="6" name="Rechte verbindingslijn 17">
            <a:extLst>
              <a:ext uri="{FF2B5EF4-FFF2-40B4-BE49-F238E27FC236}">
                <a16:creationId xmlns:a16="http://schemas.microsoft.com/office/drawing/2014/main" id="{A51A6EFD-CEE0-7726-09CC-DE355B81CD8D}"/>
              </a:ext>
            </a:extLst>
          </p:cNvPr>
          <p:cNvCxnSpPr/>
          <p:nvPr/>
        </p:nvCxnSpPr>
        <p:spPr>
          <a:xfrm flipV="1">
            <a:off x="4432796" y="5265299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Rechte verbindingslijn 18">
            <a:extLst>
              <a:ext uri="{FF2B5EF4-FFF2-40B4-BE49-F238E27FC236}">
                <a16:creationId xmlns:a16="http://schemas.microsoft.com/office/drawing/2014/main" id="{FCB2FFB0-F702-3549-6817-DDBBADCC2BB4}"/>
              </a:ext>
            </a:extLst>
          </p:cNvPr>
          <p:cNvCxnSpPr/>
          <p:nvPr/>
        </p:nvCxnSpPr>
        <p:spPr>
          <a:xfrm flipV="1">
            <a:off x="4824201" y="5011875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Rechte verbindingslijn 19">
            <a:extLst>
              <a:ext uri="{FF2B5EF4-FFF2-40B4-BE49-F238E27FC236}">
                <a16:creationId xmlns:a16="http://schemas.microsoft.com/office/drawing/2014/main" id="{AA2C06A3-D5ED-5651-CD7A-E34B6B100AFA}"/>
              </a:ext>
            </a:extLst>
          </p:cNvPr>
          <p:cNvCxnSpPr/>
          <p:nvPr/>
        </p:nvCxnSpPr>
        <p:spPr>
          <a:xfrm flipV="1">
            <a:off x="5210822" y="4778319"/>
            <a:ext cx="330020" cy="2199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Rechte verbindingslijn 20">
            <a:extLst>
              <a:ext uri="{FF2B5EF4-FFF2-40B4-BE49-F238E27FC236}">
                <a16:creationId xmlns:a16="http://schemas.microsoft.com/office/drawing/2014/main" id="{7114C114-A803-F506-DBFD-7D501BE2F2C8}"/>
              </a:ext>
            </a:extLst>
          </p:cNvPr>
          <p:cNvCxnSpPr/>
          <p:nvPr/>
        </p:nvCxnSpPr>
        <p:spPr>
          <a:xfrm flipV="1">
            <a:off x="5553151" y="4536587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Rechte verbindingslijn 21">
            <a:extLst>
              <a:ext uri="{FF2B5EF4-FFF2-40B4-BE49-F238E27FC236}">
                <a16:creationId xmlns:a16="http://schemas.microsoft.com/office/drawing/2014/main" id="{CA22944D-7B9C-2392-8A9C-F975D0F26D10}"/>
              </a:ext>
            </a:extLst>
          </p:cNvPr>
          <p:cNvCxnSpPr/>
          <p:nvPr/>
        </p:nvCxnSpPr>
        <p:spPr>
          <a:xfrm flipV="1">
            <a:off x="5930902" y="4305755"/>
            <a:ext cx="346621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22">
            <a:extLst>
              <a:ext uri="{FF2B5EF4-FFF2-40B4-BE49-F238E27FC236}">
                <a16:creationId xmlns:a16="http://schemas.microsoft.com/office/drawing/2014/main" id="{08E1B5DF-C39F-F852-EB7C-67104D74F9BA}"/>
              </a:ext>
            </a:extLst>
          </p:cNvPr>
          <p:cNvCxnSpPr/>
          <p:nvPr/>
        </p:nvCxnSpPr>
        <p:spPr>
          <a:xfrm flipV="1">
            <a:off x="7398092" y="3647051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Rechte verbindingslijn 23">
            <a:extLst>
              <a:ext uri="{FF2B5EF4-FFF2-40B4-BE49-F238E27FC236}">
                <a16:creationId xmlns:a16="http://schemas.microsoft.com/office/drawing/2014/main" id="{2E0D2993-53B4-154B-0ADE-2319F482396A}"/>
              </a:ext>
            </a:extLst>
          </p:cNvPr>
          <p:cNvCxnSpPr/>
          <p:nvPr/>
        </p:nvCxnSpPr>
        <p:spPr>
          <a:xfrm flipV="1">
            <a:off x="7789497" y="3393627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Rechte verbindingslijn 24">
            <a:extLst>
              <a:ext uri="{FF2B5EF4-FFF2-40B4-BE49-F238E27FC236}">
                <a16:creationId xmlns:a16="http://schemas.microsoft.com/office/drawing/2014/main" id="{CA18674C-3C04-8D40-9F36-2C8A9B06A3BA}"/>
              </a:ext>
            </a:extLst>
          </p:cNvPr>
          <p:cNvCxnSpPr/>
          <p:nvPr/>
        </p:nvCxnSpPr>
        <p:spPr>
          <a:xfrm flipV="1">
            <a:off x="8176118" y="3160071"/>
            <a:ext cx="330020" cy="2199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Rechte verbindingslijn 25">
            <a:extLst>
              <a:ext uri="{FF2B5EF4-FFF2-40B4-BE49-F238E27FC236}">
                <a16:creationId xmlns:a16="http://schemas.microsoft.com/office/drawing/2014/main" id="{A8155BC7-B5D2-3A0F-8DC7-7D69C1B631A6}"/>
              </a:ext>
            </a:extLst>
          </p:cNvPr>
          <p:cNvCxnSpPr/>
          <p:nvPr/>
        </p:nvCxnSpPr>
        <p:spPr>
          <a:xfrm flipV="1">
            <a:off x="8518447" y="2918339"/>
            <a:ext cx="360040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Rechte verbindingslijn 26">
            <a:extLst>
              <a:ext uri="{FF2B5EF4-FFF2-40B4-BE49-F238E27FC236}">
                <a16:creationId xmlns:a16="http://schemas.microsoft.com/office/drawing/2014/main" id="{98FC5016-7AC0-B213-68EE-3CDCA2C55CAB}"/>
              </a:ext>
            </a:extLst>
          </p:cNvPr>
          <p:cNvCxnSpPr/>
          <p:nvPr/>
        </p:nvCxnSpPr>
        <p:spPr>
          <a:xfrm flipV="1">
            <a:off x="8896198" y="2687507"/>
            <a:ext cx="346621" cy="23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Afbeelding 2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9F5B5E41-3DC5-ED53-6109-E063DDF48DD9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88" y="5242707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Afbeelding 2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359BD175-38EF-017F-C1B0-E1C9C74AA7B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41" y="1792867"/>
            <a:ext cx="1033705" cy="1041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A0F2E3-A62E-5BDE-FEB6-F65945E4495D}"/>
              </a:ext>
            </a:extLst>
          </p:cNvPr>
          <p:cNvSpPr txBox="1"/>
          <p:nvPr/>
        </p:nvSpPr>
        <p:spPr>
          <a:xfrm>
            <a:off x="2185308" y="2017897"/>
            <a:ext cx="488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64bit per 64bit </a:t>
            </a:r>
            <a:r>
              <a:rPr lang="en-US" sz="3200" dirty="0" err="1"/>
              <a:t>doorgeven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11616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54DA-2954-BAFC-D258-B55716A4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  <a:endParaRPr lang="LID4096" dirty="0"/>
          </a:p>
        </p:txBody>
      </p:sp>
      <p:pic>
        <p:nvPicPr>
          <p:cNvPr id="4" name="Afbeelding 1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32721E90-B004-636F-399C-58C62DC1D11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96" y="1249015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1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F5FDD56F-B61F-83D3-3108-147F7978055F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359" y="3144966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19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EC702560-5286-F5FC-FC16-7FF77BF443C6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247" y="5398769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20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4B3AA8B9-F825-ADC5-26CD-BB1C57D28426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000" y="5409637"/>
            <a:ext cx="1033705" cy="1041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Rechte verbindingslijn 21">
            <a:extLst>
              <a:ext uri="{FF2B5EF4-FFF2-40B4-BE49-F238E27FC236}">
                <a16:creationId xmlns:a16="http://schemas.microsoft.com/office/drawing/2014/main" id="{6A3D6EAE-BF42-0D53-7528-C2BB65C80F0B}"/>
              </a:ext>
            </a:extLst>
          </p:cNvPr>
          <p:cNvCxnSpPr/>
          <p:nvPr/>
        </p:nvCxnSpPr>
        <p:spPr>
          <a:xfrm flipH="1" flipV="1">
            <a:off x="8649948" y="2374364"/>
            <a:ext cx="14325" cy="113414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22">
            <a:extLst>
              <a:ext uri="{FF2B5EF4-FFF2-40B4-BE49-F238E27FC236}">
                <a16:creationId xmlns:a16="http://schemas.microsoft.com/office/drawing/2014/main" id="{94A3C6EE-7AE5-3A89-9917-B190F723B820}"/>
              </a:ext>
            </a:extLst>
          </p:cNvPr>
          <p:cNvCxnSpPr/>
          <p:nvPr/>
        </p:nvCxnSpPr>
        <p:spPr>
          <a:xfrm>
            <a:off x="8812290" y="4201209"/>
            <a:ext cx="736773" cy="115059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23">
            <a:extLst>
              <a:ext uri="{FF2B5EF4-FFF2-40B4-BE49-F238E27FC236}">
                <a16:creationId xmlns:a16="http://schemas.microsoft.com/office/drawing/2014/main" id="{601D5E1F-1752-EB54-191E-FEA9E4EF8C34}"/>
              </a:ext>
            </a:extLst>
          </p:cNvPr>
          <p:cNvCxnSpPr/>
          <p:nvPr/>
        </p:nvCxnSpPr>
        <p:spPr>
          <a:xfrm>
            <a:off x="9108169" y="3793411"/>
            <a:ext cx="755683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24">
            <a:extLst>
              <a:ext uri="{FF2B5EF4-FFF2-40B4-BE49-F238E27FC236}">
                <a16:creationId xmlns:a16="http://schemas.microsoft.com/office/drawing/2014/main" id="{BAE7DADA-A1C7-DFD6-4AD8-99E55015303C}"/>
              </a:ext>
            </a:extLst>
          </p:cNvPr>
          <p:cNvCxnSpPr/>
          <p:nvPr/>
        </p:nvCxnSpPr>
        <p:spPr>
          <a:xfrm flipV="1">
            <a:off x="7599947" y="4309264"/>
            <a:ext cx="683730" cy="95728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26" descr="http://www.clker.com/cliparts/b/X/g/A/u/c/switch-blue-hi.png">
            <a:extLst>
              <a:ext uri="{FF2B5EF4-FFF2-40B4-BE49-F238E27FC236}">
                <a16:creationId xmlns:a16="http://schemas.microsoft.com/office/drawing/2014/main" id="{C9E37C4F-91D3-2954-0A6D-83B9E1D8B9C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677" y="3688676"/>
            <a:ext cx="703955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2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5299C101-88A5-A84F-086E-549E5A694CC7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82" y="3191425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fbeelding 2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05B1AA5D-A5BC-324F-E119-18CF2ADAD04D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890" y="1301161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29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54E4AAB1-103A-93E6-A7D1-79AF9EED329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41" y="5450915"/>
            <a:ext cx="1033705" cy="1041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Rechte verbindingslijn 30">
            <a:extLst>
              <a:ext uri="{FF2B5EF4-FFF2-40B4-BE49-F238E27FC236}">
                <a16:creationId xmlns:a16="http://schemas.microsoft.com/office/drawing/2014/main" id="{06BFD800-5A83-C37F-4D81-D165FB18278C}"/>
              </a:ext>
            </a:extLst>
          </p:cNvPr>
          <p:cNvCxnSpPr/>
          <p:nvPr/>
        </p:nvCxnSpPr>
        <p:spPr>
          <a:xfrm flipH="1" flipV="1">
            <a:off x="3781742" y="2426510"/>
            <a:ext cx="14325" cy="113414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31">
            <a:extLst>
              <a:ext uri="{FF2B5EF4-FFF2-40B4-BE49-F238E27FC236}">
                <a16:creationId xmlns:a16="http://schemas.microsoft.com/office/drawing/2014/main" id="{C74CDC3D-F155-F28A-8952-A1D3B6F2FBCF}"/>
              </a:ext>
            </a:extLst>
          </p:cNvPr>
          <p:cNvCxnSpPr/>
          <p:nvPr/>
        </p:nvCxnSpPr>
        <p:spPr>
          <a:xfrm>
            <a:off x="3944084" y="4253355"/>
            <a:ext cx="736773" cy="115059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33">
            <a:extLst>
              <a:ext uri="{FF2B5EF4-FFF2-40B4-BE49-F238E27FC236}">
                <a16:creationId xmlns:a16="http://schemas.microsoft.com/office/drawing/2014/main" id="{46CE1056-03B8-4731-B38F-512D9E353004}"/>
              </a:ext>
            </a:extLst>
          </p:cNvPr>
          <p:cNvCxnSpPr/>
          <p:nvPr/>
        </p:nvCxnSpPr>
        <p:spPr>
          <a:xfrm flipV="1">
            <a:off x="2731741" y="4361410"/>
            <a:ext cx="683730" cy="95728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34">
            <a:extLst>
              <a:ext uri="{FF2B5EF4-FFF2-40B4-BE49-F238E27FC236}">
                <a16:creationId xmlns:a16="http://schemas.microsoft.com/office/drawing/2014/main" id="{19EA4222-4956-AFD7-B1A2-58303EB46FE2}"/>
              </a:ext>
            </a:extLst>
          </p:cNvPr>
          <p:cNvCxnSpPr/>
          <p:nvPr/>
        </p:nvCxnSpPr>
        <p:spPr>
          <a:xfrm flipH="1">
            <a:off x="2545252" y="3838683"/>
            <a:ext cx="719639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fbeelding 35" descr="http://www.clker.com/cliparts/b/X/g/A/u/c/switch-blue-hi.png">
            <a:extLst>
              <a:ext uri="{FF2B5EF4-FFF2-40B4-BE49-F238E27FC236}">
                <a16:creationId xmlns:a16="http://schemas.microsoft.com/office/drawing/2014/main" id="{DA408BCD-2009-F49A-55B9-7A4CCE44D0B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71" y="3740822"/>
            <a:ext cx="703955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Afbeelding 36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215B5D99-D740-C461-8DF7-8637DEEB199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04" y="5450915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Afbeelding 1">
            <a:extLst>
              <a:ext uri="{FF2B5EF4-FFF2-40B4-BE49-F238E27FC236}">
                <a16:creationId xmlns:a16="http://schemas.microsoft.com/office/drawing/2014/main" id="{EDDEC041-BF9C-59F1-83BA-1F0BAB2FFD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13" y="3283991"/>
            <a:ext cx="1003576" cy="1018840"/>
          </a:xfrm>
          <a:prstGeom prst="rect">
            <a:avLst/>
          </a:prstGeom>
        </p:spPr>
      </p:pic>
      <p:cxnSp>
        <p:nvCxnSpPr>
          <p:cNvPr id="23" name="Rechte verbindingslijn 37">
            <a:extLst>
              <a:ext uri="{FF2B5EF4-FFF2-40B4-BE49-F238E27FC236}">
                <a16:creationId xmlns:a16="http://schemas.microsoft.com/office/drawing/2014/main" id="{D5F5F691-E140-9FE8-DEE0-9F1E5EF9D532}"/>
              </a:ext>
            </a:extLst>
          </p:cNvPr>
          <p:cNvCxnSpPr/>
          <p:nvPr/>
        </p:nvCxnSpPr>
        <p:spPr>
          <a:xfrm>
            <a:off x="6677416" y="3793411"/>
            <a:ext cx="1606261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39">
            <a:extLst>
              <a:ext uri="{FF2B5EF4-FFF2-40B4-BE49-F238E27FC236}">
                <a16:creationId xmlns:a16="http://schemas.microsoft.com/office/drawing/2014/main" id="{A082B3CB-6E0F-AD77-3B51-30C5A4024724}"/>
              </a:ext>
            </a:extLst>
          </p:cNvPr>
          <p:cNvCxnSpPr/>
          <p:nvPr/>
        </p:nvCxnSpPr>
        <p:spPr>
          <a:xfrm>
            <a:off x="4298595" y="3838683"/>
            <a:ext cx="1171763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ig bijschrift 43">
            <a:extLst>
              <a:ext uri="{FF2B5EF4-FFF2-40B4-BE49-F238E27FC236}">
                <a16:creationId xmlns:a16="http://schemas.microsoft.com/office/drawing/2014/main" id="{9177C4E8-1D81-378C-96C6-2ED3EE2EBCF8}"/>
              </a:ext>
            </a:extLst>
          </p:cNvPr>
          <p:cNvSpPr/>
          <p:nvPr/>
        </p:nvSpPr>
        <p:spPr>
          <a:xfrm>
            <a:off x="5051281" y="1316191"/>
            <a:ext cx="2343452" cy="1265065"/>
          </a:xfrm>
          <a:prstGeom prst="wedgeRectCallout">
            <a:avLst>
              <a:gd name="adj1" fmla="val -10153"/>
              <a:gd name="adj2" fmla="val 108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" panose="00000506000000000000" pitchFamily="2" charset="0"/>
              </a:rPr>
              <a:t>controleert frames</a:t>
            </a:r>
          </a:p>
        </p:txBody>
      </p:sp>
    </p:spTree>
    <p:extLst>
      <p:ext uri="{BB962C8B-B14F-4D97-AF65-F5344CB8AC3E}">
        <p14:creationId xmlns:p14="http://schemas.microsoft.com/office/powerpoint/2010/main" val="21346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E005-8357-7642-F42E-59AD9AC4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  <a:endParaRPr lang="LID4096" dirty="0"/>
          </a:p>
        </p:txBody>
      </p:sp>
      <p:pic>
        <p:nvPicPr>
          <p:cNvPr id="4" name="Picture 2" descr="UBNT-US-48-500W">
            <a:extLst>
              <a:ext uri="{FF2B5EF4-FFF2-40B4-BE49-F238E27FC236}">
                <a16:creationId xmlns:a16="http://schemas.microsoft.com/office/drawing/2014/main" id="{A0E2BD56-58A8-31FE-46B2-59E888E1F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38267" r="8752" b="39675"/>
          <a:stretch/>
        </p:blipFill>
        <p:spPr bwMode="auto">
          <a:xfrm>
            <a:off x="1077093" y="4752516"/>
            <a:ext cx="10037814" cy="93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0">
            <a:extLst>
              <a:ext uri="{FF2B5EF4-FFF2-40B4-BE49-F238E27FC236}">
                <a16:creationId xmlns:a16="http://schemas.microsoft.com/office/drawing/2014/main" id="{EB6C80C4-7936-DD8B-1F9A-98D28930B04A}"/>
              </a:ext>
            </a:extLst>
          </p:cNvPr>
          <p:cNvSpPr txBox="1"/>
          <p:nvPr/>
        </p:nvSpPr>
        <p:spPr>
          <a:xfrm>
            <a:off x="1077093" y="1954592"/>
            <a:ext cx="9925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400" dirty="0">
                <a:latin typeface="Barlow Condensed" panose="00000506000000000000" pitchFamily="2" charset="0"/>
              </a:rPr>
              <a:t>ingebouwde bridge-functie in </a:t>
            </a:r>
            <a:br>
              <a:rPr lang="nl-BE" sz="5400" dirty="0">
                <a:latin typeface="Barlow Condensed" panose="00000506000000000000" pitchFamily="2" charset="0"/>
              </a:rPr>
            </a:br>
            <a:r>
              <a:rPr lang="nl-BE" sz="5400" dirty="0">
                <a:latin typeface="Barlow Condensed" panose="00000506000000000000" pitchFamily="2" charset="0"/>
              </a:rPr>
              <a:t>moderne </a:t>
            </a:r>
            <a:r>
              <a:rPr lang="nl-BE" sz="5400" dirty="0" err="1">
                <a:latin typeface="Barlow Condensed" panose="00000506000000000000" pitchFamily="2" charset="0"/>
              </a:rPr>
              <a:t>managed</a:t>
            </a:r>
            <a:r>
              <a:rPr lang="nl-BE" sz="5400" dirty="0">
                <a:latin typeface="Barlow Condensed" panose="00000506000000000000" pitchFamily="2" charset="0"/>
              </a:rPr>
              <a:t> switches</a:t>
            </a:r>
          </a:p>
        </p:txBody>
      </p:sp>
    </p:spTree>
    <p:extLst>
      <p:ext uri="{BB962C8B-B14F-4D97-AF65-F5344CB8AC3E}">
        <p14:creationId xmlns:p14="http://schemas.microsoft.com/office/powerpoint/2010/main" val="12824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C366-B708-9736-CD64-4B444376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Bridge</a:t>
            </a:r>
            <a:endParaRPr lang="LID4096" dirty="0"/>
          </a:p>
        </p:txBody>
      </p:sp>
      <p:pic>
        <p:nvPicPr>
          <p:cNvPr id="4" name="Picture 2" descr="MICROSENS - Desktop GbE Bridge">
            <a:extLst>
              <a:ext uri="{FF2B5EF4-FFF2-40B4-BE49-F238E27FC236}">
                <a16:creationId xmlns:a16="http://schemas.microsoft.com/office/drawing/2014/main" id="{B135459A-4E87-3B43-5780-1B882448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99" y="1206770"/>
            <a:ext cx="10513401" cy="485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03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F12-E9B5-2FA4-A082-8257D801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  <a:endParaRPr lang="LID4096" dirty="0"/>
          </a:p>
        </p:txBody>
      </p:sp>
      <p:pic>
        <p:nvPicPr>
          <p:cNvPr id="4" name="Picture 2" descr="ICT Hardware | IT Distributors Europe | CISCO 7201 - ICT Hardware | IT  Distributors Europe">
            <a:extLst>
              <a:ext uri="{FF2B5EF4-FFF2-40B4-BE49-F238E27FC236}">
                <a16:creationId xmlns:a16="http://schemas.microsoft.com/office/drawing/2014/main" id="{E00A42B9-893B-3560-954B-B39F9A66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7" b="36291"/>
          <a:stretch/>
        </p:blipFill>
        <p:spPr bwMode="auto">
          <a:xfrm>
            <a:off x="1157069" y="1311054"/>
            <a:ext cx="10526565" cy="232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nda TX3 AX1800 Dual Band WiFi 6 (802.11ax) Gigabit Wireless Router -  Rebel Gaming">
            <a:extLst>
              <a:ext uri="{FF2B5EF4-FFF2-40B4-BE49-F238E27FC236}">
                <a16:creationId xmlns:a16="http://schemas.microsoft.com/office/drawing/2014/main" id="{12275BA8-838E-548F-7EFD-E1E5A07B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128" y="2570426"/>
            <a:ext cx="4993428" cy="49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Ubiquiti EdgeRouter X 5-PORT GbE Advanced Gigabit Ethernet Router (ER-X) -  A-Power Computer Ltd.">
            <a:extLst>
              <a:ext uri="{FF2B5EF4-FFF2-40B4-BE49-F238E27FC236}">
                <a16:creationId xmlns:a16="http://schemas.microsoft.com/office/drawing/2014/main" id="{6F8752DE-B36D-127E-3918-21FFB68ED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61" y="4401851"/>
            <a:ext cx="3457153" cy="191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66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7CDD-44C9-FD83-5994-636D4151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  <a:endParaRPr lang="LID4096" dirty="0"/>
          </a:p>
        </p:txBody>
      </p:sp>
      <p:pic>
        <p:nvPicPr>
          <p:cNvPr id="4" name="Afbeelding 1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3733F3EE-A357-F193-D72D-182BD19D70AA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38" y="1169708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18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7D184BAC-78F1-0C4B-A326-C38EA79C6FDF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01" y="3065659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19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2DE80FA5-717E-7A78-451E-4D39DD5039D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589" y="5319462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20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A5113108-3D58-ADDD-8A2A-7237CF619A0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42" y="5330330"/>
            <a:ext cx="1033705" cy="1041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Rechte verbindingslijn 21">
            <a:extLst>
              <a:ext uri="{FF2B5EF4-FFF2-40B4-BE49-F238E27FC236}">
                <a16:creationId xmlns:a16="http://schemas.microsoft.com/office/drawing/2014/main" id="{302AB6C6-9DE4-AB93-83F1-3980BA0267F3}"/>
              </a:ext>
            </a:extLst>
          </p:cNvPr>
          <p:cNvCxnSpPr/>
          <p:nvPr/>
        </p:nvCxnSpPr>
        <p:spPr>
          <a:xfrm flipH="1" flipV="1">
            <a:off x="8399290" y="2295057"/>
            <a:ext cx="14325" cy="113414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22">
            <a:extLst>
              <a:ext uri="{FF2B5EF4-FFF2-40B4-BE49-F238E27FC236}">
                <a16:creationId xmlns:a16="http://schemas.microsoft.com/office/drawing/2014/main" id="{894C02FE-70F5-8A6B-CECA-451D5EFBF054}"/>
              </a:ext>
            </a:extLst>
          </p:cNvPr>
          <p:cNvCxnSpPr/>
          <p:nvPr/>
        </p:nvCxnSpPr>
        <p:spPr>
          <a:xfrm>
            <a:off x="8561632" y="4121902"/>
            <a:ext cx="736773" cy="115059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23">
            <a:extLst>
              <a:ext uri="{FF2B5EF4-FFF2-40B4-BE49-F238E27FC236}">
                <a16:creationId xmlns:a16="http://schemas.microsoft.com/office/drawing/2014/main" id="{7950AAE4-5746-422E-ADC9-62273F5822A4}"/>
              </a:ext>
            </a:extLst>
          </p:cNvPr>
          <p:cNvCxnSpPr/>
          <p:nvPr/>
        </p:nvCxnSpPr>
        <p:spPr>
          <a:xfrm>
            <a:off x="8857511" y="3714104"/>
            <a:ext cx="755683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24">
            <a:extLst>
              <a:ext uri="{FF2B5EF4-FFF2-40B4-BE49-F238E27FC236}">
                <a16:creationId xmlns:a16="http://schemas.microsoft.com/office/drawing/2014/main" id="{E8F5B1BC-B037-FFE3-90F4-F7EC5D1E97AE}"/>
              </a:ext>
            </a:extLst>
          </p:cNvPr>
          <p:cNvCxnSpPr/>
          <p:nvPr/>
        </p:nvCxnSpPr>
        <p:spPr>
          <a:xfrm flipV="1">
            <a:off x="7349289" y="4229957"/>
            <a:ext cx="683730" cy="95728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fbeelding 26" descr="http://www.clker.com/cliparts/b/X/g/A/u/c/switch-blue-hi.png">
            <a:extLst>
              <a:ext uri="{FF2B5EF4-FFF2-40B4-BE49-F238E27FC236}">
                <a16:creationId xmlns:a16="http://schemas.microsoft.com/office/drawing/2014/main" id="{6CA2A7F2-91A0-4137-71E4-47502AC063E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19" y="3609369"/>
            <a:ext cx="703955" cy="4404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Rechte verbindingslijn 37">
            <a:extLst>
              <a:ext uri="{FF2B5EF4-FFF2-40B4-BE49-F238E27FC236}">
                <a16:creationId xmlns:a16="http://schemas.microsoft.com/office/drawing/2014/main" id="{B3ED1A30-0C9A-A1D8-C8D1-E1ECB7312A7E}"/>
              </a:ext>
            </a:extLst>
          </p:cNvPr>
          <p:cNvCxnSpPr/>
          <p:nvPr/>
        </p:nvCxnSpPr>
        <p:spPr>
          <a:xfrm>
            <a:off x="6426758" y="3714104"/>
            <a:ext cx="1606261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Router – Wikipedia">
            <a:extLst>
              <a:ext uri="{FF2B5EF4-FFF2-40B4-BE49-F238E27FC236}">
                <a16:creationId xmlns:a16="http://schemas.microsoft.com/office/drawing/2014/main" id="{896CC1B7-000B-EA66-04D1-597F6D89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14" y="3272297"/>
            <a:ext cx="1304227" cy="88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Rechte verbindingslijn 32">
            <a:extLst>
              <a:ext uri="{FF2B5EF4-FFF2-40B4-BE49-F238E27FC236}">
                <a16:creationId xmlns:a16="http://schemas.microsoft.com/office/drawing/2014/main" id="{4FDAA389-A4B4-99EF-2913-4136F95ECFB0}"/>
              </a:ext>
            </a:extLst>
          </p:cNvPr>
          <p:cNvCxnSpPr/>
          <p:nvPr/>
        </p:nvCxnSpPr>
        <p:spPr>
          <a:xfrm>
            <a:off x="3234379" y="3716967"/>
            <a:ext cx="1606261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iCloud Logo, symbol, meaning, history, PNG, brand">
            <a:extLst>
              <a:ext uri="{FF2B5EF4-FFF2-40B4-BE49-F238E27FC236}">
                <a16:creationId xmlns:a16="http://schemas.microsoft.com/office/drawing/2014/main" id="{A5D7C798-C050-A0B9-ED34-381C6AED8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62127"/>
            <a:ext cx="2376036" cy="13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2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4B431-A32A-680F-C147-E4234720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4003-EC18-ACE2-F226-2884DCAB8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8105"/>
            <a:ext cx="9144000" cy="2387600"/>
          </a:xfrm>
        </p:spPr>
        <p:txBody>
          <a:bodyPr/>
          <a:lstStyle/>
          <a:p>
            <a:r>
              <a:rPr lang="en-US" dirty="0"/>
              <a:t>Kabels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108921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ABD9-B4DF-E46E-04D1-CCE626FA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  <a:endParaRPr lang="LID4096" dirty="0"/>
          </a:p>
        </p:txBody>
      </p:sp>
      <p:cxnSp>
        <p:nvCxnSpPr>
          <p:cNvPr id="5" name="Rechte verbindingslijn 25">
            <a:extLst>
              <a:ext uri="{FF2B5EF4-FFF2-40B4-BE49-F238E27FC236}">
                <a16:creationId xmlns:a16="http://schemas.microsoft.com/office/drawing/2014/main" id="{19612582-45C8-8ADC-299B-C5CFEA0F9E94}"/>
              </a:ext>
            </a:extLst>
          </p:cNvPr>
          <p:cNvCxnSpPr/>
          <p:nvPr/>
        </p:nvCxnSpPr>
        <p:spPr>
          <a:xfrm>
            <a:off x="2941320" y="232207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27">
            <a:extLst>
              <a:ext uri="{FF2B5EF4-FFF2-40B4-BE49-F238E27FC236}">
                <a16:creationId xmlns:a16="http://schemas.microsoft.com/office/drawing/2014/main" id="{FAA2FBB0-648D-7DE9-BEB6-B6DA0FD584B1}"/>
              </a:ext>
            </a:extLst>
          </p:cNvPr>
          <p:cNvSpPr/>
          <p:nvPr/>
        </p:nvSpPr>
        <p:spPr>
          <a:xfrm>
            <a:off x="2857500" y="1355974"/>
            <a:ext cx="2339340" cy="51369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3200" dirty="0">
              <a:latin typeface="Barlow Condensed" panose="00000506000000000000" pitchFamily="2" charset="0"/>
            </a:endParaRPr>
          </a:p>
        </p:txBody>
      </p:sp>
      <p:sp>
        <p:nvSpPr>
          <p:cNvPr id="7" name="Rechthoek 28">
            <a:extLst>
              <a:ext uri="{FF2B5EF4-FFF2-40B4-BE49-F238E27FC236}">
                <a16:creationId xmlns:a16="http://schemas.microsoft.com/office/drawing/2014/main" id="{87853AB3-9016-B1F5-FD56-22D4797B282D}"/>
              </a:ext>
            </a:extLst>
          </p:cNvPr>
          <p:cNvSpPr/>
          <p:nvPr/>
        </p:nvSpPr>
        <p:spPr>
          <a:xfrm>
            <a:off x="2959887" y="1431513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toepassingslaag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8" name="Rechthoek 29">
            <a:extLst>
              <a:ext uri="{FF2B5EF4-FFF2-40B4-BE49-F238E27FC236}">
                <a16:creationId xmlns:a16="http://schemas.microsoft.com/office/drawing/2014/main" id="{8F205E4B-1AA8-8228-87E4-E8A0D735BA33}"/>
              </a:ext>
            </a:extLst>
          </p:cNvPr>
          <p:cNvSpPr/>
          <p:nvPr/>
        </p:nvSpPr>
        <p:spPr>
          <a:xfrm>
            <a:off x="2959887" y="2170483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presentatielaag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9" name="Rechthoek 30">
            <a:extLst>
              <a:ext uri="{FF2B5EF4-FFF2-40B4-BE49-F238E27FC236}">
                <a16:creationId xmlns:a16="http://schemas.microsoft.com/office/drawing/2014/main" id="{4E9B6BBF-C873-FB5D-B7B6-C0268BE6C274}"/>
              </a:ext>
            </a:extLst>
          </p:cNvPr>
          <p:cNvSpPr/>
          <p:nvPr/>
        </p:nvSpPr>
        <p:spPr>
          <a:xfrm>
            <a:off x="2959887" y="2917160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sessielaag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0" name="Rechthoek 31">
            <a:extLst>
              <a:ext uri="{FF2B5EF4-FFF2-40B4-BE49-F238E27FC236}">
                <a16:creationId xmlns:a16="http://schemas.microsoft.com/office/drawing/2014/main" id="{C2C0EE22-3B3F-3B68-7D22-3E59E2F6FB0E}"/>
              </a:ext>
            </a:extLst>
          </p:cNvPr>
          <p:cNvSpPr/>
          <p:nvPr/>
        </p:nvSpPr>
        <p:spPr>
          <a:xfrm>
            <a:off x="2959887" y="3650938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transportlaag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1" name="Rechthoek 33">
            <a:extLst>
              <a:ext uri="{FF2B5EF4-FFF2-40B4-BE49-F238E27FC236}">
                <a16:creationId xmlns:a16="http://schemas.microsoft.com/office/drawing/2014/main" id="{2A30DEA7-F96A-6AE6-F767-EADC2DEE5F00}"/>
              </a:ext>
            </a:extLst>
          </p:cNvPr>
          <p:cNvSpPr/>
          <p:nvPr/>
        </p:nvSpPr>
        <p:spPr>
          <a:xfrm>
            <a:off x="2959887" y="4371486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netwerklaag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2" name="Rechthoek 34">
            <a:extLst>
              <a:ext uri="{FF2B5EF4-FFF2-40B4-BE49-F238E27FC236}">
                <a16:creationId xmlns:a16="http://schemas.microsoft.com/office/drawing/2014/main" id="{9A7C3015-114C-16EF-D5E4-03499AB66E11}"/>
              </a:ext>
            </a:extLst>
          </p:cNvPr>
          <p:cNvSpPr/>
          <p:nvPr/>
        </p:nvSpPr>
        <p:spPr>
          <a:xfrm>
            <a:off x="2959887" y="5118163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 err="1">
                <a:solidFill>
                  <a:schemeClr val="accent1"/>
                </a:solidFill>
                <a:latin typeface="Barlow Condensed" panose="00000506000000000000" pitchFamily="2" charset="0"/>
              </a:rPr>
              <a:t>verbindingslaag</a:t>
            </a:r>
            <a:endParaRPr lang="nl-BE" sz="2400" dirty="0">
              <a:solidFill>
                <a:schemeClr val="accent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3" name="Rechthoek 35">
            <a:extLst>
              <a:ext uri="{FF2B5EF4-FFF2-40B4-BE49-F238E27FC236}">
                <a16:creationId xmlns:a16="http://schemas.microsoft.com/office/drawing/2014/main" id="{6DF7EAC5-DFC3-07B2-6383-1E6B83F0BE11}"/>
              </a:ext>
            </a:extLst>
          </p:cNvPr>
          <p:cNvSpPr/>
          <p:nvPr/>
        </p:nvSpPr>
        <p:spPr>
          <a:xfrm>
            <a:off x="2959887" y="5836611"/>
            <a:ext cx="20882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dirty="0">
                <a:solidFill>
                  <a:schemeClr val="accent1"/>
                </a:solidFill>
                <a:latin typeface="Barlow Condensed" panose="00000506000000000000" pitchFamily="2" charset="0"/>
              </a:rPr>
              <a:t>fysieke laag</a:t>
            </a:r>
          </a:p>
        </p:txBody>
      </p:sp>
      <p:sp>
        <p:nvSpPr>
          <p:cNvPr id="14" name="Pijl-links 36">
            <a:extLst>
              <a:ext uri="{FF2B5EF4-FFF2-40B4-BE49-F238E27FC236}">
                <a16:creationId xmlns:a16="http://schemas.microsoft.com/office/drawing/2014/main" id="{6FC64983-984F-660F-E549-ABA209A99CD3}"/>
              </a:ext>
            </a:extLst>
          </p:cNvPr>
          <p:cNvSpPr/>
          <p:nvPr/>
        </p:nvSpPr>
        <p:spPr>
          <a:xfrm>
            <a:off x="5048119" y="4371486"/>
            <a:ext cx="951628" cy="595913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kstvak 38">
            <a:extLst>
              <a:ext uri="{FF2B5EF4-FFF2-40B4-BE49-F238E27FC236}">
                <a16:creationId xmlns:a16="http://schemas.microsoft.com/office/drawing/2014/main" id="{71A0CCE3-2D43-D938-2BCD-012C9480BC20}"/>
              </a:ext>
            </a:extLst>
          </p:cNvPr>
          <p:cNvSpPr txBox="1"/>
          <p:nvPr/>
        </p:nvSpPr>
        <p:spPr>
          <a:xfrm>
            <a:off x="6377940" y="4270828"/>
            <a:ext cx="5814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>
                <a:latin typeface="Barlow Condensed" panose="00000506000000000000" pitchFamily="2" charset="0"/>
              </a:rPr>
              <a:t>Op basis van IP-adres</a:t>
            </a:r>
          </a:p>
        </p:txBody>
      </p:sp>
    </p:spTree>
    <p:extLst>
      <p:ext uri="{BB962C8B-B14F-4D97-AF65-F5344CB8AC3E}">
        <p14:creationId xmlns:p14="http://schemas.microsoft.com/office/powerpoint/2010/main" val="12826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89EB-F03A-F233-933B-AEDF0806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WNAP – Wireless Network Access Point</a:t>
            </a:r>
            <a:endParaRPr lang="LID4096" dirty="0"/>
          </a:p>
        </p:txBody>
      </p:sp>
      <p:pic>
        <p:nvPicPr>
          <p:cNvPr id="4" name="Picture 2" descr="Access Point AC Pro – Ubiquiti Inc.">
            <a:extLst>
              <a:ext uri="{FF2B5EF4-FFF2-40B4-BE49-F238E27FC236}">
                <a16:creationId xmlns:a16="http://schemas.microsoft.com/office/drawing/2014/main" id="{4A41F34D-8654-58B7-5659-3C50F4CB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42" y="1690688"/>
            <a:ext cx="4120515" cy="41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1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EF8F6-9B0E-BADA-6BF8-42F2875B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521A-CBE8-414B-2404-60DA0343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WNAP – Wireless Network Access Point</a:t>
            </a:r>
            <a:endParaRPr lang="LID4096" dirty="0"/>
          </a:p>
        </p:txBody>
      </p:sp>
      <p:pic>
        <p:nvPicPr>
          <p:cNvPr id="3" name="Afbeelding 13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0A615958-DA96-C8C6-B35F-3D293433BF25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182" y="1396805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15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E1A419CA-AB73-F9C4-BC6B-8BAE025A24F2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445" y="3292756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16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9677B116-9239-CDAA-405A-ABD8ECC2D91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333" y="5546559"/>
            <a:ext cx="1033705" cy="10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17" descr="http://vignette3.wikia.nocookie.net/gtawiki/images/c/c9/Computer_Icon.png/revision/latest?cb=20100421004434">
            <a:extLst>
              <a:ext uri="{FF2B5EF4-FFF2-40B4-BE49-F238E27FC236}">
                <a16:creationId xmlns:a16="http://schemas.microsoft.com/office/drawing/2014/main" id="{3A0CF6B3-FD99-7828-9370-A88A81790D10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086" y="5557427"/>
            <a:ext cx="1033705" cy="1041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Rechte verbindingslijn 18">
            <a:extLst>
              <a:ext uri="{FF2B5EF4-FFF2-40B4-BE49-F238E27FC236}">
                <a16:creationId xmlns:a16="http://schemas.microsoft.com/office/drawing/2014/main" id="{B017B4DD-72FE-37F1-02F9-25650CAE4DFF}"/>
              </a:ext>
            </a:extLst>
          </p:cNvPr>
          <p:cNvCxnSpPr/>
          <p:nvPr/>
        </p:nvCxnSpPr>
        <p:spPr>
          <a:xfrm flipH="1" flipV="1">
            <a:off x="8682034" y="2522154"/>
            <a:ext cx="14325" cy="1134141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19">
            <a:extLst>
              <a:ext uri="{FF2B5EF4-FFF2-40B4-BE49-F238E27FC236}">
                <a16:creationId xmlns:a16="http://schemas.microsoft.com/office/drawing/2014/main" id="{5AC33305-C135-1D23-6CF9-FFAFC25A97E3}"/>
              </a:ext>
            </a:extLst>
          </p:cNvPr>
          <p:cNvCxnSpPr/>
          <p:nvPr/>
        </p:nvCxnSpPr>
        <p:spPr>
          <a:xfrm>
            <a:off x="8844376" y="4348999"/>
            <a:ext cx="736773" cy="115059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20">
            <a:extLst>
              <a:ext uri="{FF2B5EF4-FFF2-40B4-BE49-F238E27FC236}">
                <a16:creationId xmlns:a16="http://schemas.microsoft.com/office/drawing/2014/main" id="{4BD2E84F-C52E-1988-799B-BC2DCFED25E1}"/>
              </a:ext>
            </a:extLst>
          </p:cNvPr>
          <p:cNvCxnSpPr/>
          <p:nvPr/>
        </p:nvCxnSpPr>
        <p:spPr>
          <a:xfrm flipV="1">
            <a:off x="7632033" y="4457054"/>
            <a:ext cx="683730" cy="957285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fbeelding 21" descr="http://www.clker.com/cliparts/b/X/g/A/u/c/switch-blue-hi.png">
            <a:extLst>
              <a:ext uri="{FF2B5EF4-FFF2-40B4-BE49-F238E27FC236}">
                <a16:creationId xmlns:a16="http://schemas.microsoft.com/office/drawing/2014/main" id="{0CC7CB35-9AF4-00A1-4391-FDE283A4F21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763" y="3836466"/>
            <a:ext cx="703955" cy="4404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Rechte verbindingslijn 22">
            <a:extLst>
              <a:ext uri="{FF2B5EF4-FFF2-40B4-BE49-F238E27FC236}">
                <a16:creationId xmlns:a16="http://schemas.microsoft.com/office/drawing/2014/main" id="{7FE08B25-6B07-C3E8-3977-1E3D449A3962}"/>
              </a:ext>
            </a:extLst>
          </p:cNvPr>
          <p:cNvCxnSpPr/>
          <p:nvPr/>
        </p:nvCxnSpPr>
        <p:spPr>
          <a:xfrm>
            <a:off x="6709502" y="3941201"/>
            <a:ext cx="1606261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le:WIFI icon.svg">
            <a:extLst>
              <a:ext uri="{FF2B5EF4-FFF2-40B4-BE49-F238E27FC236}">
                <a16:creationId xmlns:a16="http://schemas.microsoft.com/office/drawing/2014/main" id="{DD893FFC-E96B-10C0-D2F1-2DB473B21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48542">
            <a:off x="1765358" y="2184622"/>
            <a:ext cx="3744102" cy="374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ccess Point AC Pro – Ubiquiti Inc.">
            <a:extLst>
              <a:ext uri="{FF2B5EF4-FFF2-40B4-BE49-F238E27FC236}">
                <a16:creationId xmlns:a16="http://schemas.microsoft.com/office/drawing/2014/main" id="{C2770D45-8051-790E-771F-E84290B65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117" y="3036742"/>
            <a:ext cx="1850786" cy="185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Rechte verbindingslijn 23">
            <a:extLst>
              <a:ext uri="{FF2B5EF4-FFF2-40B4-BE49-F238E27FC236}">
                <a16:creationId xmlns:a16="http://schemas.microsoft.com/office/drawing/2014/main" id="{10FDD709-BDD4-18E8-2525-152F9B7CF5D7}"/>
              </a:ext>
            </a:extLst>
          </p:cNvPr>
          <p:cNvCxnSpPr/>
          <p:nvPr/>
        </p:nvCxnSpPr>
        <p:spPr>
          <a:xfrm flipV="1">
            <a:off x="9092807" y="3938418"/>
            <a:ext cx="803131" cy="2783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Free Laptop SVG, PNG Icon, Symbol. Download Image.">
            <a:extLst>
              <a:ext uri="{FF2B5EF4-FFF2-40B4-BE49-F238E27FC236}">
                <a16:creationId xmlns:a16="http://schemas.microsoft.com/office/drawing/2014/main" id="{CCC872BC-A3B2-AB61-1569-36105037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2" y="1389255"/>
            <a:ext cx="1638697" cy="163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mart Phone Icon PNG &amp; SVG Design For T-Shirts">
            <a:extLst>
              <a:ext uri="{FF2B5EF4-FFF2-40B4-BE49-F238E27FC236}">
                <a16:creationId xmlns:a16="http://schemas.microsoft.com/office/drawing/2014/main" id="{AB641194-0B11-9361-6DFA-8E5FA157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15" y="4935696"/>
            <a:ext cx="1491570" cy="149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Rechte verbindingslijn met pijl 4">
            <a:extLst>
              <a:ext uri="{FF2B5EF4-FFF2-40B4-BE49-F238E27FC236}">
                <a16:creationId xmlns:a16="http://schemas.microsoft.com/office/drawing/2014/main" id="{4E5D9DD9-920F-151B-16FE-A3D1ED79ED34}"/>
              </a:ext>
            </a:extLst>
          </p:cNvPr>
          <p:cNvCxnSpPr/>
          <p:nvPr/>
        </p:nvCxnSpPr>
        <p:spPr>
          <a:xfrm flipH="1" flipV="1">
            <a:off x="2642449" y="2634916"/>
            <a:ext cx="2210290" cy="90236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25">
            <a:extLst>
              <a:ext uri="{FF2B5EF4-FFF2-40B4-BE49-F238E27FC236}">
                <a16:creationId xmlns:a16="http://schemas.microsoft.com/office/drawing/2014/main" id="{2A958938-B0B5-5627-FD13-A775978AEFE9}"/>
              </a:ext>
            </a:extLst>
          </p:cNvPr>
          <p:cNvCxnSpPr/>
          <p:nvPr/>
        </p:nvCxnSpPr>
        <p:spPr>
          <a:xfrm>
            <a:off x="2568885" y="2875549"/>
            <a:ext cx="2283854" cy="85432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29">
            <a:extLst>
              <a:ext uri="{FF2B5EF4-FFF2-40B4-BE49-F238E27FC236}">
                <a16:creationId xmlns:a16="http://schemas.microsoft.com/office/drawing/2014/main" id="{D63EDFB0-3F52-175F-7705-B751F04C2E00}"/>
              </a:ext>
            </a:extLst>
          </p:cNvPr>
          <p:cNvCxnSpPr/>
          <p:nvPr/>
        </p:nvCxnSpPr>
        <p:spPr>
          <a:xfrm flipH="1">
            <a:off x="2777264" y="4276883"/>
            <a:ext cx="1958892" cy="90552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30">
            <a:extLst>
              <a:ext uri="{FF2B5EF4-FFF2-40B4-BE49-F238E27FC236}">
                <a16:creationId xmlns:a16="http://schemas.microsoft.com/office/drawing/2014/main" id="{1C857CCD-EDDE-EC49-0436-1BAE884B4D4C}"/>
              </a:ext>
            </a:extLst>
          </p:cNvPr>
          <p:cNvCxnSpPr/>
          <p:nvPr/>
        </p:nvCxnSpPr>
        <p:spPr>
          <a:xfrm flipV="1">
            <a:off x="2949475" y="4457054"/>
            <a:ext cx="1903264" cy="88654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6818-2B29-BBD7-42E0-A706E429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WNAP - </a:t>
            </a:r>
            <a:r>
              <a:rPr lang="en-US" dirty="0" err="1"/>
              <a:t>Antennes</a:t>
            </a:r>
            <a:endParaRPr lang="LID4096" dirty="0"/>
          </a:p>
        </p:txBody>
      </p:sp>
      <p:sp>
        <p:nvSpPr>
          <p:cNvPr id="4" name="Rechthoek 32">
            <a:extLst>
              <a:ext uri="{FF2B5EF4-FFF2-40B4-BE49-F238E27FC236}">
                <a16:creationId xmlns:a16="http://schemas.microsoft.com/office/drawing/2014/main" id="{02E5AF1D-B233-E4BA-7560-2B69867012C3}"/>
              </a:ext>
            </a:extLst>
          </p:cNvPr>
          <p:cNvSpPr/>
          <p:nvPr/>
        </p:nvSpPr>
        <p:spPr>
          <a:xfrm>
            <a:off x="1088858" y="1486354"/>
            <a:ext cx="4778542" cy="51134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3600" dirty="0">
              <a:latin typeface="Barlow Condensed Medium" panose="00000606000000000000" pitchFamily="2" charset="0"/>
            </a:endParaRPr>
          </a:p>
          <a:p>
            <a:pPr algn="ctr"/>
            <a:r>
              <a:rPr lang="nl-BE" sz="3600" dirty="0">
                <a:latin typeface="Barlow Condensed Medium" panose="00000606000000000000" pitchFamily="2" charset="0"/>
              </a:rPr>
              <a:t>interne antenne(s)</a:t>
            </a:r>
          </a:p>
        </p:txBody>
      </p:sp>
      <p:sp>
        <p:nvSpPr>
          <p:cNvPr id="5" name="Rechthoek 33">
            <a:extLst>
              <a:ext uri="{FF2B5EF4-FFF2-40B4-BE49-F238E27FC236}">
                <a16:creationId xmlns:a16="http://schemas.microsoft.com/office/drawing/2014/main" id="{C512BC96-F40A-291E-2209-4DDD50265675}"/>
              </a:ext>
            </a:extLst>
          </p:cNvPr>
          <p:cNvSpPr/>
          <p:nvPr/>
        </p:nvSpPr>
        <p:spPr>
          <a:xfrm>
            <a:off x="6235366" y="1486354"/>
            <a:ext cx="4778542" cy="51134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nl-BE" sz="3600" dirty="0">
              <a:latin typeface="Barlow Condensed Medium" panose="00000606000000000000" pitchFamily="2" charset="0"/>
            </a:endParaRPr>
          </a:p>
          <a:p>
            <a:pPr algn="ctr"/>
            <a:r>
              <a:rPr lang="nl-BE" sz="3600" dirty="0">
                <a:latin typeface="Barlow Condensed Medium" panose="00000606000000000000" pitchFamily="2" charset="0"/>
              </a:rPr>
              <a:t>externe antenne(s)</a:t>
            </a:r>
          </a:p>
        </p:txBody>
      </p:sp>
      <p:pic>
        <p:nvPicPr>
          <p:cNvPr id="6" name="Picture 4" descr="Tenda TX3 AX1800 Dual Band WiFi 6 (802.11ax) Gigabit Wireless Router -  Rebel Gaming">
            <a:extLst>
              <a:ext uri="{FF2B5EF4-FFF2-40B4-BE49-F238E27FC236}">
                <a16:creationId xmlns:a16="http://schemas.microsoft.com/office/drawing/2014/main" id="{0A123201-253A-EF50-6344-E30A0156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50" y="2091167"/>
            <a:ext cx="4993428" cy="49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ccess Point AC Pro – Ubiquiti Inc.">
            <a:extLst>
              <a:ext uri="{FF2B5EF4-FFF2-40B4-BE49-F238E27FC236}">
                <a16:creationId xmlns:a16="http://schemas.microsoft.com/office/drawing/2014/main" id="{1E6AB59D-17A7-BCE1-4111-606993E3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70" y="2737485"/>
            <a:ext cx="4120515" cy="41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21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EB61-C733-E1AE-D723-A3BBDE29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WNAP - Beamforming</a:t>
            </a:r>
            <a:endParaRPr lang="LID4096" dirty="0"/>
          </a:p>
        </p:txBody>
      </p:sp>
      <p:pic>
        <p:nvPicPr>
          <p:cNvPr id="4" name="Picture 4" descr="Tenda TX3 AX1800 Dual Band WiFi 6 (802.11ax) Gigabit Wireless Router -  Rebel Gaming">
            <a:extLst>
              <a:ext uri="{FF2B5EF4-FFF2-40B4-BE49-F238E27FC236}">
                <a16:creationId xmlns:a16="http://schemas.microsoft.com/office/drawing/2014/main" id="{15886531-7783-7133-32C2-089EBBEB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372" y="1690688"/>
            <a:ext cx="4993428" cy="49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ree Laptop SVG, PNG Icon, Symbol. Download Image.">
            <a:extLst>
              <a:ext uri="{FF2B5EF4-FFF2-40B4-BE49-F238E27FC236}">
                <a16:creationId xmlns:a16="http://schemas.microsoft.com/office/drawing/2014/main" id="{52454599-FE27-3160-E0F3-7EAF50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26" y="2671720"/>
            <a:ext cx="3327266" cy="33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Rechte verbindingslijn 13">
            <a:extLst>
              <a:ext uri="{FF2B5EF4-FFF2-40B4-BE49-F238E27FC236}">
                <a16:creationId xmlns:a16="http://schemas.microsoft.com/office/drawing/2014/main" id="{49C28ADD-EB2A-54FC-C70A-43B1F2BF19EA}"/>
              </a:ext>
            </a:extLst>
          </p:cNvPr>
          <p:cNvCxnSpPr/>
          <p:nvPr/>
        </p:nvCxnSpPr>
        <p:spPr>
          <a:xfrm flipV="1">
            <a:off x="3390485" y="3239610"/>
            <a:ext cx="3657600" cy="264612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15">
            <a:extLst>
              <a:ext uri="{FF2B5EF4-FFF2-40B4-BE49-F238E27FC236}">
                <a16:creationId xmlns:a16="http://schemas.microsoft.com/office/drawing/2014/main" id="{DA4104D4-B742-6E52-4EBD-807F3A84E3FB}"/>
              </a:ext>
            </a:extLst>
          </p:cNvPr>
          <p:cNvCxnSpPr/>
          <p:nvPr/>
        </p:nvCxnSpPr>
        <p:spPr>
          <a:xfrm flipV="1">
            <a:off x="3600082" y="3512487"/>
            <a:ext cx="4025519" cy="266013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16">
            <a:extLst>
              <a:ext uri="{FF2B5EF4-FFF2-40B4-BE49-F238E27FC236}">
                <a16:creationId xmlns:a16="http://schemas.microsoft.com/office/drawing/2014/main" id="{6426D86F-9C75-A61B-DA68-FC6FB70618C6}"/>
              </a:ext>
            </a:extLst>
          </p:cNvPr>
          <p:cNvCxnSpPr/>
          <p:nvPr/>
        </p:nvCxnSpPr>
        <p:spPr>
          <a:xfrm flipV="1">
            <a:off x="3764513" y="3758356"/>
            <a:ext cx="5990678" cy="35590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21">
            <a:extLst>
              <a:ext uri="{FF2B5EF4-FFF2-40B4-BE49-F238E27FC236}">
                <a16:creationId xmlns:a16="http://schemas.microsoft.com/office/drawing/2014/main" id="{A1A869B4-FE7F-E2AE-2A03-1B6059288A62}"/>
              </a:ext>
            </a:extLst>
          </p:cNvPr>
          <p:cNvCxnSpPr/>
          <p:nvPr/>
        </p:nvCxnSpPr>
        <p:spPr>
          <a:xfrm flipV="1">
            <a:off x="3975894" y="4072112"/>
            <a:ext cx="6284623" cy="34227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5A345-7149-43F6-0ABA-51086B7A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SSID – Service Set Identifier</a:t>
            </a:r>
            <a:endParaRPr lang="LID4096" dirty="0"/>
          </a:p>
        </p:txBody>
      </p:sp>
      <p:pic>
        <p:nvPicPr>
          <p:cNvPr id="4" name="Picture 2" descr="File:WIFI icon.svg">
            <a:extLst>
              <a:ext uri="{FF2B5EF4-FFF2-40B4-BE49-F238E27FC236}">
                <a16:creationId xmlns:a16="http://schemas.microsoft.com/office/drawing/2014/main" id="{FF3F2B8D-3E54-7A9A-78E2-AD19B394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58864">
            <a:off x="6706324" y="2312958"/>
            <a:ext cx="3744102" cy="374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ccess Point AC Pro – Ubiquiti Inc.">
            <a:extLst>
              <a:ext uri="{FF2B5EF4-FFF2-40B4-BE49-F238E27FC236}">
                <a16:creationId xmlns:a16="http://schemas.microsoft.com/office/drawing/2014/main" id="{00BE62CF-AC25-E6A6-A5BB-D8500980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70" y="2065269"/>
            <a:ext cx="1170983" cy="117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90005-7125-6755-64CD-4F63EB9280C0}"/>
              </a:ext>
            </a:extLst>
          </p:cNvPr>
          <p:cNvSpPr txBox="1"/>
          <p:nvPr/>
        </p:nvSpPr>
        <p:spPr>
          <a:xfrm>
            <a:off x="838200" y="2065269"/>
            <a:ext cx="44396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Elke WNAP </a:t>
            </a:r>
            <a:r>
              <a:rPr lang="en-US" sz="2800" dirty="0" err="1"/>
              <a:t>zend</a:t>
            </a:r>
            <a:r>
              <a:rPr lang="en-US" sz="2800" dirty="0"/>
              <a:t> het </a:t>
            </a:r>
            <a:r>
              <a:rPr lang="en-US" sz="2800" dirty="0" err="1"/>
              <a:t>signaal</a:t>
            </a:r>
            <a:r>
              <a:rPr lang="en-US" sz="2800" dirty="0"/>
              <a:t> </a:t>
            </a:r>
            <a:r>
              <a:rPr lang="en-US" sz="2800" dirty="0" err="1"/>
              <a:t>uit</a:t>
            </a:r>
            <a:r>
              <a:rPr lang="en-US" sz="2800" dirty="0"/>
              <a:t> </a:t>
            </a:r>
            <a:r>
              <a:rPr lang="en-US" sz="2800" dirty="0" err="1"/>
              <a:t>onder</a:t>
            </a:r>
            <a:r>
              <a:rPr lang="en-US" sz="2800" dirty="0"/>
              <a:t> de naam van het network (SSID)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9453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915-1D52-2470-B9FC-151365C49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44" y="408986"/>
            <a:ext cx="10515600" cy="1325563"/>
          </a:xfrm>
        </p:spPr>
        <p:txBody>
          <a:bodyPr/>
          <a:lstStyle/>
          <a:p>
            <a:r>
              <a:rPr lang="en-US" dirty="0"/>
              <a:t>Repeater</a:t>
            </a:r>
            <a:endParaRPr lang="LID4096" dirty="0"/>
          </a:p>
        </p:txBody>
      </p:sp>
      <p:sp>
        <p:nvSpPr>
          <p:cNvPr id="4" name="Ovaal 16">
            <a:extLst>
              <a:ext uri="{FF2B5EF4-FFF2-40B4-BE49-F238E27FC236}">
                <a16:creationId xmlns:a16="http://schemas.microsoft.com/office/drawing/2014/main" id="{042329CF-4222-E8D6-FE7E-F9E079BAE6D2}"/>
              </a:ext>
            </a:extLst>
          </p:cNvPr>
          <p:cNvSpPr/>
          <p:nvPr/>
        </p:nvSpPr>
        <p:spPr>
          <a:xfrm>
            <a:off x="1795612" y="0"/>
            <a:ext cx="7200000" cy="7200000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Ovaal 13">
            <a:extLst>
              <a:ext uri="{FF2B5EF4-FFF2-40B4-BE49-F238E27FC236}">
                <a16:creationId xmlns:a16="http://schemas.microsoft.com/office/drawing/2014/main" id="{CF2BFD98-5301-27C4-826D-D8CB53187A6D}"/>
              </a:ext>
            </a:extLst>
          </p:cNvPr>
          <p:cNvSpPr/>
          <p:nvPr/>
        </p:nvSpPr>
        <p:spPr>
          <a:xfrm>
            <a:off x="4810120" y="0"/>
            <a:ext cx="7200000" cy="7200000"/>
          </a:xfrm>
          <a:prstGeom prst="ellipse">
            <a:avLst/>
          </a:prstGeom>
          <a:solidFill>
            <a:srgbClr val="1B2F4D">
              <a:alpha val="8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2" descr="Access Point AC Pro – Ubiquiti Inc.">
            <a:extLst>
              <a:ext uri="{FF2B5EF4-FFF2-40B4-BE49-F238E27FC236}">
                <a16:creationId xmlns:a16="http://schemas.microsoft.com/office/drawing/2014/main" id="{869D01F1-5F98-D301-7D2E-D598C57E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29" y="3014509"/>
            <a:ext cx="1170983" cy="117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P-1325 DAP 1325 N300 WiFi Range Extender | D-Link">
            <a:extLst>
              <a:ext uri="{FF2B5EF4-FFF2-40B4-BE49-F238E27FC236}">
                <a16:creationId xmlns:a16="http://schemas.microsoft.com/office/drawing/2014/main" id="{D6683853-99CC-8B87-D179-EC69033E7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919" y="2720353"/>
            <a:ext cx="2604691" cy="14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20">
            <a:extLst>
              <a:ext uri="{FF2B5EF4-FFF2-40B4-BE49-F238E27FC236}">
                <a16:creationId xmlns:a16="http://schemas.microsoft.com/office/drawing/2014/main" id="{8BE65E70-95C3-E4E2-27CB-ADC4CB3DF025}"/>
              </a:ext>
            </a:extLst>
          </p:cNvPr>
          <p:cNvSpPr/>
          <p:nvPr/>
        </p:nvSpPr>
        <p:spPr>
          <a:xfrm>
            <a:off x="3606735" y="4185492"/>
            <a:ext cx="4086818" cy="1410372"/>
          </a:xfrm>
          <a:prstGeom prst="rect">
            <a:avLst/>
          </a:prstGeom>
          <a:solidFill>
            <a:srgbClr val="254169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>
                <a:latin typeface="Barlow Condensed Medium" panose="00000606000000000000" pitchFamily="2" charset="0"/>
              </a:rPr>
              <a:t>range </a:t>
            </a:r>
            <a:r>
              <a:rPr lang="nl-BE" sz="3600" dirty="0" err="1">
                <a:latin typeface="Barlow Condensed Medium" panose="00000606000000000000" pitchFamily="2" charset="0"/>
              </a:rPr>
              <a:t>extender</a:t>
            </a:r>
            <a:br>
              <a:rPr lang="nl-BE" sz="3600" dirty="0">
                <a:latin typeface="Barlow Condensed Medium" panose="00000606000000000000" pitchFamily="2" charset="0"/>
              </a:rPr>
            </a:br>
            <a:r>
              <a:rPr lang="nl-BE" sz="3600" dirty="0">
                <a:latin typeface="Barlow Condensed Medium" panose="00000606000000000000" pitchFamily="2" charset="0"/>
              </a:rPr>
              <a:t>draadloze </a:t>
            </a:r>
            <a:r>
              <a:rPr lang="nl-BE" sz="3600" dirty="0" err="1">
                <a:latin typeface="Barlow Condensed Medium" panose="00000606000000000000" pitchFamily="2" charset="0"/>
              </a:rPr>
              <a:t>repeater</a:t>
            </a:r>
            <a:endParaRPr lang="nl-BE" sz="3600" dirty="0">
              <a:latin typeface="Barlow Condensed Medium" panose="00000606000000000000" pitchFamily="2" charset="0"/>
            </a:endParaRPr>
          </a:p>
        </p:txBody>
      </p:sp>
      <p:pic>
        <p:nvPicPr>
          <p:cNvPr id="9" name="Picture 4" descr="Free Laptop SVG, PNG Icon, Symbol. Download Image.">
            <a:extLst>
              <a:ext uri="{FF2B5EF4-FFF2-40B4-BE49-F238E27FC236}">
                <a16:creationId xmlns:a16="http://schemas.microsoft.com/office/drawing/2014/main" id="{CBAABDF0-F82A-9EE9-E1A9-BF8B35EB6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44" y="2551530"/>
            <a:ext cx="1915443" cy="19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48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970</Words>
  <Application>Microsoft Office PowerPoint</Application>
  <PresentationFormat>Widescreen</PresentationFormat>
  <Paragraphs>399</Paragraphs>
  <Slides>96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Aptos</vt:lpstr>
      <vt:lpstr>Aptos Display</vt:lpstr>
      <vt:lpstr>Arial</vt:lpstr>
      <vt:lpstr>Barlow Condensed</vt:lpstr>
      <vt:lpstr>Barlow Condensed Medium</vt:lpstr>
      <vt:lpstr>Trebuchet MS</vt:lpstr>
      <vt:lpstr>Office Theme</vt:lpstr>
      <vt:lpstr>Thuisnetwerken</vt:lpstr>
      <vt:lpstr>Netwerkkaarten</vt:lpstr>
      <vt:lpstr>Desktop</vt:lpstr>
      <vt:lpstr>Laptop</vt:lpstr>
      <vt:lpstr>Aparte Netwerkinterface Desktop</vt:lpstr>
      <vt:lpstr>Aparte Netwerkinterface Laptop</vt:lpstr>
      <vt:lpstr>Aparte Netwerkinterface zonder netwerkkaart</vt:lpstr>
      <vt:lpstr>Transmissiemedia &amp; Connectoren</vt:lpstr>
      <vt:lpstr>Kabels</vt:lpstr>
      <vt:lpstr>Commercial Building Telecommunications Cabling standard</vt:lpstr>
      <vt:lpstr>CPR – Construction Products Regulation</vt:lpstr>
      <vt:lpstr>Coaxiale kabel</vt:lpstr>
      <vt:lpstr>2 types Coax</vt:lpstr>
      <vt:lpstr>Crosstalk</vt:lpstr>
      <vt:lpstr>Twisted pair kabels</vt:lpstr>
      <vt:lpstr>UTP – Unshielded Twisted Pair</vt:lpstr>
      <vt:lpstr>STP – Shielded Twisted Pair</vt:lpstr>
      <vt:lpstr>FTP – Foiled Twister Pair</vt:lpstr>
      <vt:lpstr>SFTP – Shielded Foiled Twisted Pair</vt:lpstr>
      <vt:lpstr>Twisted Pair Categoriën</vt:lpstr>
      <vt:lpstr>Materiaal Twisted Pair</vt:lpstr>
      <vt:lpstr>RJ-45</vt:lpstr>
      <vt:lpstr>Cable Color Coding</vt:lpstr>
      <vt:lpstr>Glasvezelkabel</vt:lpstr>
      <vt:lpstr>Glasvezel +</vt:lpstr>
      <vt:lpstr>Glasvezel -</vt:lpstr>
      <vt:lpstr>Opbouw</vt:lpstr>
      <vt:lpstr>Glasvezelkabel lichtsignaal</vt:lpstr>
      <vt:lpstr>Glasvezelkabel lichtsignaal</vt:lpstr>
      <vt:lpstr>FTTC – Fiber To The Curb</vt:lpstr>
      <vt:lpstr>FTTH – Fiber To The Home</vt:lpstr>
      <vt:lpstr>PLC – Powerline Communicatie</vt:lpstr>
      <vt:lpstr>PLC – Powerline Communicatie</vt:lpstr>
      <vt:lpstr>PLC – Powerline Communicatie</vt:lpstr>
      <vt:lpstr>PLC beveiliging</vt:lpstr>
      <vt:lpstr>PLC Adapter</vt:lpstr>
      <vt:lpstr>Wifi</vt:lpstr>
      <vt:lpstr>PowerPoint Presentation</vt:lpstr>
      <vt:lpstr>Snelheid WiFi begrensd door</vt:lpstr>
      <vt:lpstr>Wifi - Deadspot</vt:lpstr>
      <vt:lpstr>Wifi - Antenne</vt:lpstr>
      <vt:lpstr>NAP – Network Access Point</vt:lpstr>
      <vt:lpstr>Hotspot</vt:lpstr>
      <vt:lpstr>Mesh netwerk</vt:lpstr>
      <vt:lpstr>Alternatieve draadloze technieken</vt:lpstr>
      <vt:lpstr>IrDA – Infrarood Data Association</vt:lpstr>
      <vt:lpstr>SWAP – Shared Wireless Access Protocol</vt:lpstr>
      <vt:lpstr>Bluetooth</vt:lpstr>
      <vt:lpstr>Bluetooth</vt:lpstr>
      <vt:lpstr>Z-Wave</vt:lpstr>
      <vt:lpstr>Z-wave : Mesh</vt:lpstr>
      <vt:lpstr>Zigbee</vt:lpstr>
      <vt:lpstr>Lifi</vt:lpstr>
      <vt:lpstr>Lifi +</vt:lpstr>
      <vt:lpstr>Lifi +</vt:lpstr>
      <vt:lpstr>Lifi -</vt:lpstr>
      <vt:lpstr>NFC – Near-Field Communication</vt:lpstr>
      <vt:lpstr>NFC-tag</vt:lpstr>
      <vt:lpstr>NFC-toepassingen</vt:lpstr>
      <vt:lpstr>Netwerkverdeeldozen</vt:lpstr>
      <vt:lpstr>Netwerkverdeeldozen</vt:lpstr>
      <vt:lpstr>Repeater en hub</vt:lpstr>
      <vt:lpstr>Repeater</vt:lpstr>
      <vt:lpstr>Repeater</vt:lpstr>
      <vt:lpstr>Hub</vt:lpstr>
      <vt:lpstr>Hub</vt:lpstr>
      <vt:lpstr>Hub</vt:lpstr>
      <vt:lpstr>PowerPoint Presentation</vt:lpstr>
      <vt:lpstr>Hub  –  Uplink-poort</vt:lpstr>
      <vt:lpstr>Switch(ing hub)</vt:lpstr>
      <vt:lpstr>Switch</vt:lpstr>
      <vt:lpstr>Switch</vt:lpstr>
      <vt:lpstr>Switch</vt:lpstr>
      <vt:lpstr>Switch</vt:lpstr>
      <vt:lpstr>Switch - Flooding</vt:lpstr>
      <vt:lpstr>Switch</vt:lpstr>
      <vt:lpstr>Switch</vt:lpstr>
      <vt:lpstr>Switch</vt:lpstr>
      <vt:lpstr>Managed Switch</vt:lpstr>
      <vt:lpstr>Managed Switch</vt:lpstr>
      <vt:lpstr>Stack</vt:lpstr>
      <vt:lpstr>Store &amp; Forwarding</vt:lpstr>
      <vt:lpstr>Cut Through / Hot Potato</vt:lpstr>
      <vt:lpstr>Fragment Free</vt:lpstr>
      <vt:lpstr>Bridge</vt:lpstr>
      <vt:lpstr>Bridge</vt:lpstr>
      <vt:lpstr>Converting Bridge</vt:lpstr>
      <vt:lpstr>Router</vt:lpstr>
      <vt:lpstr>Router</vt:lpstr>
      <vt:lpstr>Router</vt:lpstr>
      <vt:lpstr>WNAP – Wireless Network Access Point</vt:lpstr>
      <vt:lpstr>WNAP – Wireless Network Access Point</vt:lpstr>
      <vt:lpstr>WNAP - Antennes</vt:lpstr>
      <vt:lpstr>WNAP - Beamforming</vt:lpstr>
      <vt:lpstr>SSID – Service Set Identifier</vt:lpstr>
      <vt:lpstr>Repeater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Vital Vercleyen | Benedictuspoort</dc:creator>
  <cp:lastModifiedBy>Vital Vercleyen | Benedictuspoort</cp:lastModifiedBy>
  <cp:revision>41</cp:revision>
  <dcterms:created xsi:type="dcterms:W3CDTF">2025-10-09T11:30:47Z</dcterms:created>
  <dcterms:modified xsi:type="dcterms:W3CDTF">2025-10-15T09:01:10Z</dcterms:modified>
</cp:coreProperties>
</file>